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4" r:id="rId1"/>
  </p:sldMasterIdLst>
  <p:notesMasterIdLst>
    <p:notesMasterId r:id="rId51"/>
  </p:notesMasterIdLst>
  <p:handoutMasterIdLst>
    <p:handoutMasterId r:id="rId52"/>
  </p:handoutMasterIdLst>
  <p:sldIdLst>
    <p:sldId id="448" r:id="rId2"/>
    <p:sldId id="449" r:id="rId3"/>
    <p:sldId id="536" r:id="rId4"/>
    <p:sldId id="455" r:id="rId5"/>
    <p:sldId id="452" r:id="rId6"/>
    <p:sldId id="456" r:id="rId7"/>
    <p:sldId id="548" r:id="rId8"/>
    <p:sldId id="550" r:id="rId9"/>
    <p:sldId id="551" r:id="rId10"/>
    <p:sldId id="552" r:id="rId11"/>
    <p:sldId id="553" r:id="rId12"/>
    <p:sldId id="554" r:id="rId13"/>
    <p:sldId id="555" r:id="rId14"/>
    <p:sldId id="556" r:id="rId15"/>
    <p:sldId id="557" r:id="rId16"/>
    <p:sldId id="558" r:id="rId17"/>
    <p:sldId id="559" r:id="rId18"/>
    <p:sldId id="560" r:id="rId19"/>
    <p:sldId id="561" r:id="rId20"/>
    <p:sldId id="562" r:id="rId21"/>
    <p:sldId id="563" r:id="rId22"/>
    <p:sldId id="564" r:id="rId23"/>
    <p:sldId id="565" r:id="rId24"/>
    <p:sldId id="566" r:id="rId25"/>
    <p:sldId id="567" r:id="rId26"/>
    <p:sldId id="568" r:id="rId27"/>
    <p:sldId id="569" r:id="rId28"/>
    <p:sldId id="570" r:id="rId29"/>
    <p:sldId id="571" r:id="rId30"/>
    <p:sldId id="572" r:id="rId31"/>
    <p:sldId id="573" r:id="rId32"/>
    <p:sldId id="574" r:id="rId33"/>
    <p:sldId id="575" r:id="rId34"/>
    <p:sldId id="576" r:id="rId35"/>
    <p:sldId id="487" r:id="rId36"/>
    <p:sldId id="476" r:id="rId37"/>
    <p:sldId id="477" r:id="rId38"/>
    <p:sldId id="578" r:id="rId39"/>
    <p:sldId id="580" r:id="rId40"/>
    <p:sldId id="579" r:id="rId41"/>
    <p:sldId id="581" r:id="rId42"/>
    <p:sldId id="582" r:id="rId43"/>
    <p:sldId id="583" r:id="rId44"/>
    <p:sldId id="584" r:id="rId45"/>
    <p:sldId id="585" r:id="rId46"/>
    <p:sldId id="586" r:id="rId47"/>
    <p:sldId id="587" r:id="rId48"/>
    <p:sldId id="577" r:id="rId49"/>
    <p:sldId id="488" r:id="rId50"/>
  </p:sldIdLst>
  <p:sldSz cx="6858000" cy="991235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95" userDrawn="1">
          <p15:clr>
            <a:srgbClr val="A4A3A4"/>
          </p15:clr>
        </p15:guide>
        <p15:guide id="2" pos="216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a38lSfQyNXFDIvv/HJrMw2Q2md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E5E46-5AFB-A0B7-9F6C-A2D63654CB88}" name="浅賀 実裕" initials="浅賀" userId="S::miyu.asaka@jinjer01.onmicrosoft.com::ac05857a-b794-4256-8a7d-9b79847c65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津吹さくら"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8D8"/>
    <a:srgbClr val="FFCA08"/>
    <a:srgbClr val="ECEEF4"/>
    <a:srgbClr val="F2F2F2"/>
    <a:srgbClr val="FF0000"/>
    <a:srgbClr val="FFFFFF"/>
    <a:srgbClr val="58A854"/>
    <a:srgbClr val="262626"/>
    <a:srgbClr val="5468C8"/>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E148D1-D0B7-474C-A827-A881146C064E}">
  <a:tblStyle styleId="{87E148D1-D0B7-474C-A827-A881146C064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F41AA14-9691-475D-A659-3F8AF213A0F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4" autoAdjust="0"/>
    <p:restoredTop sz="89112" autoAdjust="0"/>
  </p:normalViewPr>
  <p:slideViewPr>
    <p:cSldViewPr snapToGrid="0">
      <p:cViewPr>
        <p:scale>
          <a:sx n="75" d="100"/>
          <a:sy n="75" d="100"/>
        </p:scale>
        <p:origin x="3168" y="-132"/>
      </p:cViewPr>
      <p:guideLst>
        <p:guide orient="horz" pos="2895"/>
        <p:guide pos="2160"/>
      </p:guideLst>
    </p:cSldViewPr>
  </p:slideViewPr>
  <p:notesTextViewPr>
    <p:cViewPr>
      <p:scale>
        <a:sx n="1" d="1"/>
        <a:sy n="1" d="1"/>
      </p:scale>
      <p:origin x="0" y="0"/>
    </p:cViewPr>
  </p:notesTextViewPr>
  <p:sorterViewPr>
    <p:cViewPr>
      <p:scale>
        <a:sx n="100" d="100"/>
        <a:sy n="100" d="100"/>
      </p:scale>
      <p:origin x="0" y="-660"/>
    </p:cViewPr>
  </p:sorterViewPr>
  <p:notesViewPr>
    <p:cSldViewPr snapToGrid="0">
      <p:cViewPr varScale="1">
        <p:scale>
          <a:sx n="75" d="100"/>
          <a:sy n="75" d="100"/>
        </p:scale>
        <p:origin x="309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7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72A9628-235D-95D6-107C-683CB278E10D}"/>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E9DD151-FA09-C8AA-7888-DFD457026E71}"/>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12ECF690-EECA-45BA-9DAE-84444A807D12}" type="datetimeFigureOut">
              <a:rPr kumimoji="1" lang="ja-JP" altLang="en-US" smtClean="0"/>
              <a:t>2025/5/8</a:t>
            </a:fld>
            <a:endParaRPr kumimoji="1" lang="ja-JP" altLang="en-US"/>
          </a:p>
        </p:txBody>
      </p:sp>
      <p:sp>
        <p:nvSpPr>
          <p:cNvPr id="4" name="フッター プレースホルダー 3">
            <a:extLst>
              <a:ext uri="{FF2B5EF4-FFF2-40B4-BE49-F238E27FC236}">
                <a16:creationId xmlns:a16="http://schemas.microsoft.com/office/drawing/2014/main" id="{B5629C0F-5C6B-5398-6FE2-D5CA82BBC2D1}"/>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FB20C16-0B70-25B0-99A4-A0063ADEB3E5}"/>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384079AD-9EF7-4205-ACD8-FFF7F992B609}" type="slidenum">
              <a:rPr kumimoji="1" lang="ja-JP" altLang="en-US" smtClean="0"/>
              <a:t>‹#›</a:t>
            </a:fld>
            <a:endParaRPr kumimoji="1" lang="ja-JP" altLang="en-US"/>
          </a:p>
        </p:txBody>
      </p:sp>
    </p:spTree>
    <p:extLst>
      <p:ext uri="{BB962C8B-B14F-4D97-AF65-F5344CB8AC3E}">
        <p14:creationId xmlns:p14="http://schemas.microsoft.com/office/powerpoint/2010/main" val="166117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042"/>
          </a:xfrm>
          <a:prstGeom prst="rect">
            <a:avLst/>
          </a:prstGeom>
          <a:noFill/>
          <a:ln>
            <a:noFill/>
          </a:ln>
        </p:spPr>
        <p:txBody>
          <a:bodyPr spcFirstLastPara="1" wrap="square" lIns="94515" tIns="47245" rIns="94515" bIns="4724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992" y="0"/>
            <a:ext cx="3078427" cy="513042"/>
          </a:xfrm>
          <a:prstGeom prst="rect">
            <a:avLst/>
          </a:prstGeom>
          <a:noFill/>
          <a:ln>
            <a:noFill/>
          </a:ln>
        </p:spPr>
        <p:txBody>
          <a:bodyPr spcFirstLastPara="1" wrap="square" lIns="94515" tIns="47245" rIns="94515" bIns="4724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57438" y="1279525"/>
            <a:ext cx="238918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531"/>
            <a:ext cx="5683250" cy="4030575"/>
          </a:xfrm>
          <a:prstGeom prst="rect">
            <a:avLst/>
          </a:prstGeom>
          <a:noFill/>
          <a:ln>
            <a:noFill/>
          </a:ln>
        </p:spPr>
        <p:txBody>
          <a:bodyPr spcFirstLastPara="1" wrap="square" lIns="94515" tIns="47245" rIns="94515" bIns="4724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721572"/>
            <a:ext cx="3078427" cy="513041"/>
          </a:xfrm>
          <a:prstGeom prst="rect">
            <a:avLst/>
          </a:prstGeom>
          <a:noFill/>
          <a:ln>
            <a:noFill/>
          </a:ln>
        </p:spPr>
        <p:txBody>
          <a:bodyPr spcFirstLastPara="1" wrap="square" lIns="94515" tIns="47245" rIns="94515" bIns="4724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992" y="9721572"/>
            <a:ext cx="3078427" cy="513041"/>
          </a:xfrm>
          <a:prstGeom prst="rect">
            <a:avLst/>
          </a:prstGeom>
          <a:noFill/>
          <a:ln>
            <a:noFill/>
          </a:ln>
        </p:spPr>
        <p:txBody>
          <a:bodyPr spcFirstLastPara="1" wrap="square" lIns="94515" tIns="47245" rIns="94515" bIns="47245" anchor="b" anchorCtr="0">
            <a:noAutofit/>
          </a:bodyPr>
          <a:lstStyle/>
          <a:p>
            <a:pPr algn="r">
              <a:buSzPts val="1200"/>
            </a:pPr>
            <a:fld id="{00000000-1234-1234-1234-123412341234}" type="slidenum">
              <a:rPr lang="en-US" altLang="ja-JP"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200" smtClean="0">
                <a:solidFill>
                  <a:schemeClr val="dk1"/>
                </a:solidFill>
              </a:rPr>
              <a:pPr algn="r">
                <a:buSzPts val="1200"/>
              </a:pPr>
              <a:t>22</a:t>
            </a:fld>
            <a:endParaRPr lang="en-US" sz="1200">
              <a:solidFill>
                <a:schemeClr val="dk1"/>
              </a:solidFill>
            </a:endParaRPr>
          </a:p>
        </p:txBody>
      </p:sp>
    </p:spTree>
    <p:extLst>
      <p:ext uri="{BB962C8B-B14F-4D97-AF65-F5344CB8AC3E}">
        <p14:creationId xmlns:p14="http://schemas.microsoft.com/office/powerpoint/2010/main" val="38435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spTree>
      <p:nvGrpSpPr>
        <p:cNvPr id="1" name="Shape 16"/>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7B8D619-4578-79B0-6F8A-6FAE147FE03B}"/>
              </a:ext>
            </a:extLst>
          </p:cNvPr>
          <p:cNvSpPr/>
          <p:nvPr userDrawn="1"/>
        </p:nvSpPr>
        <p:spPr>
          <a:xfrm flipV="1">
            <a:off x="0" y="9606226"/>
            <a:ext cx="6858000" cy="307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Google Shape;19;p16"/>
          <p:cNvSpPr txBox="1">
            <a:spLocks noGrp="1"/>
          </p:cNvSpPr>
          <p:nvPr>
            <p:ph type="sldNum" idx="12"/>
          </p:nvPr>
        </p:nvSpPr>
        <p:spPr>
          <a:xfrm>
            <a:off x="6400546" y="9673201"/>
            <a:ext cx="241300" cy="176972"/>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chemeClr val="bg1"/>
                </a:solidFill>
                <a:latin typeface="Helvetica Neue"/>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fld id="{00000000-1234-1234-1234-123412341234}" type="slidenum">
              <a:rPr lang="en-US" altLang="ja-JP" smtClean="0"/>
              <a:pPr/>
              <a:t>‹#›</a:t>
            </a:fld>
            <a:endParaRPr lang="ja-JP" altLang="en-US" dirty="0"/>
          </a:p>
        </p:txBody>
      </p:sp>
      <p:sp>
        <p:nvSpPr>
          <p:cNvPr id="9" name="正方形/長方形 8">
            <a:extLst>
              <a:ext uri="{FF2B5EF4-FFF2-40B4-BE49-F238E27FC236}">
                <a16:creationId xmlns:a16="http://schemas.microsoft.com/office/drawing/2014/main" id="{983E8794-3AB2-5651-7D3F-411995F42471}"/>
              </a:ext>
            </a:extLst>
          </p:cNvPr>
          <p:cNvSpPr/>
          <p:nvPr userDrawn="1"/>
        </p:nvSpPr>
        <p:spPr>
          <a:xfrm>
            <a:off x="225000" y="0"/>
            <a:ext cx="796091" cy="69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19">
            <a:extLst>
              <a:ext uri="{FF2B5EF4-FFF2-40B4-BE49-F238E27FC236}">
                <a16:creationId xmlns:a16="http://schemas.microsoft.com/office/drawing/2014/main" id="{3C1F49AA-D020-1BBF-4EC4-CE0A44468E93}"/>
              </a:ext>
            </a:extLst>
          </p:cNvPr>
          <p:cNvSpPr>
            <a:spLocks noGrp="1"/>
          </p:cNvSpPr>
          <p:nvPr>
            <p:ph type="body" sz="quarter" idx="13" hasCustomPrompt="1"/>
          </p:nvPr>
        </p:nvSpPr>
        <p:spPr>
          <a:xfrm>
            <a:off x="166434" y="9673850"/>
            <a:ext cx="1493923" cy="338554"/>
          </a:xfrm>
        </p:spPr>
        <p:txBody>
          <a:bodyPr/>
          <a:lstStyle>
            <a:lvl1pPr marL="0" algn="l">
              <a:defRPr sz="1100" b="1" baseline="0">
                <a:solidFill>
                  <a:schemeClr val="bg1"/>
                </a:solidFill>
                <a:latin typeface="HG丸ｺﾞｼｯｸM-PRO" panose="020F0600000000000000" pitchFamily="50" charset="-128"/>
                <a:ea typeface="HG丸ｺﾞｼｯｸM-PRO" panose="020F0600000000000000" pitchFamily="50" charset="-128"/>
              </a:defRPr>
            </a:lvl1pPr>
          </a:lstStyle>
          <a:p>
            <a:pPr lvl="0"/>
            <a:r>
              <a:rPr kumimoji="1" lang="ja-JP" altLang="en-US" dirty="0"/>
              <a:t>ヘルプページはこちら</a:t>
            </a:r>
            <a:endParaRPr kumimoji="1" lang="en-US" altLang="ja-JP" dirty="0"/>
          </a:p>
        </p:txBody>
      </p:sp>
      <p:sp>
        <p:nvSpPr>
          <p:cNvPr id="4" name="Google Shape;21;p17">
            <a:extLst>
              <a:ext uri="{FF2B5EF4-FFF2-40B4-BE49-F238E27FC236}">
                <a16:creationId xmlns:a16="http://schemas.microsoft.com/office/drawing/2014/main" id="{A8875964-8F5C-9B3F-745E-A6953B575C7D}"/>
              </a:ext>
            </a:extLst>
          </p:cNvPr>
          <p:cNvSpPr txBox="1">
            <a:spLocks noGrp="1"/>
          </p:cNvSpPr>
          <p:nvPr>
            <p:ph type="title"/>
          </p:nvPr>
        </p:nvSpPr>
        <p:spPr>
          <a:xfrm>
            <a:off x="369000" y="288000"/>
            <a:ext cx="6120000" cy="30777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00" b="1" i="0" u="none" baseline="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5" name="直線コネクタ 4">
            <a:extLst>
              <a:ext uri="{FF2B5EF4-FFF2-40B4-BE49-F238E27FC236}">
                <a16:creationId xmlns:a16="http://schemas.microsoft.com/office/drawing/2014/main" id="{E81EBB08-D210-BBDC-CA8C-9D1FDA8B45E7}"/>
              </a:ext>
            </a:extLst>
          </p:cNvPr>
          <p:cNvCxnSpPr>
            <a:cxnSpLocks/>
          </p:cNvCxnSpPr>
          <p:nvPr userDrawn="1"/>
        </p:nvCxnSpPr>
        <p:spPr>
          <a:xfrm>
            <a:off x="225000" y="720000"/>
            <a:ext cx="6408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14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7B8D619-4578-79B0-6F8A-6FAE147FE03B}"/>
              </a:ext>
            </a:extLst>
          </p:cNvPr>
          <p:cNvSpPr/>
          <p:nvPr userDrawn="1"/>
        </p:nvSpPr>
        <p:spPr>
          <a:xfrm flipV="1">
            <a:off x="0" y="9606226"/>
            <a:ext cx="6858000" cy="307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Google Shape;19;p16"/>
          <p:cNvSpPr txBox="1">
            <a:spLocks noGrp="1"/>
          </p:cNvSpPr>
          <p:nvPr>
            <p:ph type="sldNum" idx="12"/>
          </p:nvPr>
        </p:nvSpPr>
        <p:spPr>
          <a:xfrm>
            <a:off x="6352675" y="9673201"/>
            <a:ext cx="338890" cy="176972"/>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chemeClr val="bg1"/>
                </a:solidFill>
                <a:latin typeface="+mj-lt"/>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fld id="{00000000-1234-1234-1234-123412341234}" type="slidenum">
              <a:rPr lang="en-US" altLang="ja-JP" smtClean="0"/>
              <a:pPr/>
              <a:t>‹#›</a:t>
            </a:fld>
            <a:endParaRPr lang="ja-JP" altLang="en-US" dirty="0"/>
          </a:p>
        </p:txBody>
      </p:sp>
      <p:sp>
        <p:nvSpPr>
          <p:cNvPr id="4" name="Google Shape;21;p17">
            <a:extLst>
              <a:ext uri="{FF2B5EF4-FFF2-40B4-BE49-F238E27FC236}">
                <a16:creationId xmlns:a16="http://schemas.microsoft.com/office/drawing/2014/main" id="{66CA35BD-A71D-02D8-AB91-64022830AF6D}"/>
              </a:ext>
            </a:extLst>
          </p:cNvPr>
          <p:cNvSpPr txBox="1">
            <a:spLocks noGrp="1"/>
          </p:cNvSpPr>
          <p:nvPr>
            <p:ph type="title"/>
          </p:nvPr>
        </p:nvSpPr>
        <p:spPr>
          <a:xfrm>
            <a:off x="369000" y="288000"/>
            <a:ext cx="6120000" cy="30777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00" b="1" i="0" u="none" baseline="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7" name="直線コネクタ 6">
            <a:extLst>
              <a:ext uri="{FF2B5EF4-FFF2-40B4-BE49-F238E27FC236}">
                <a16:creationId xmlns:a16="http://schemas.microsoft.com/office/drawing/2014/main" id="{2D89BBA8-7172-D6B9-356B-F1B74EF2821D}"/>
              </a:ext>
            </a:extLst>
          </p:cNvPr>
          <p:cNvCxnSpPr>
            <a:cxnSpLocks/>
          </p:cNvCxnSpPr>
          <p:nvPr userDrawn="1"/>
        </p:nvCxnSpPr>
        <p:spPr>
          <a:xfrm>
            <a:off x="225000" y="720000"/>
            <a:ext cx="6408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プレースホルダー 19">
            <a:extLst>
              <a:ext uri="{FF2B5EF4-FFF2-40B4-BE49-F238E27FC236}">
                <a16:creationId xmlns:a16="http://schemas.microsoft.com/office/drawing/2014/main" id="{63E40DE3-33C4-3B07-95B3-6BC422EE7DC0}"/>
              </a:ext>
            </a:extLst>
          </p:cNvPr>
          <p:cNvSpPr>
            <a:spLocks noGrp="1"/>
          </p:cNvSpPr>
          <p:nvPr>
            <p:ph type="body" sz="quarter" idx="13" hasCustomPrompt="1"/>
          </p:nvPr>
        </p:nvSpPr>
        <p:spPr>
          <a:xfrm>
            <a:off x="166434" y="9677049"/>
            <a:ext cx="1481891" cy="338554"/>
          </a:xfrm>
        </p:spPr>
        <p:txBody>
          <a:bodyPr/>
          <a:lstStyle>
            <a:lvl1pPr marL="0" algn="l">
              <a:defRPr sz="1100" b="1" baseline="0">
                <a:solidFill>
                  <a:schemeClr val="bg1"/>
                </a:solidFill>
                <a:latin typeface="HG丸ｺﾞｼｯｸM-PRO" panose="020F0600000000000000" pitchFamily="50" charset="-128"/>
                <a:ea typeface="HG丸ｺﾞｼｯｸM-PRO" panose="020F0600000000000000" pitchFamily="50" charset="-128"/>
              </a:defRPr>
            </a:lvl1pPr>
          </a:lstStyle>
          <a:p>
            <a:pPr lvl="0"/>
            <a:r>
              <a:rPr kumimoji="1" lang="ja-JP" altLang="en-US" dirty="0"/>
              <a:t>ヘルプページはこちら</a:t>
            </a:r>
            <a:endParaRPr kumimoji="1" lang="en-US" altLang="ja-JP" dirty="0"/>
          </a:p>
        </p:txBody>
      </p:sp>
    </p:spTree>
    <p:extLst>
      <p:ext uri="{BB962C8B-B14F-4D97-AF65-F5344CB8AC3E}">
        <p14:creationId xmlns:p14="http://schemas.microsoft.com/office/powerpoint/2010/main" val="40900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7B8D619-4578-79B0-6F8A-6FAE147FE03B}"/>
              </a:ext>
            </a:extLst>
          </p:cNvPr>
          <p:cNvSpPr/>
          <p:nvPr userDrawn="1"/>
        </p:nvSpPr>
        <p:spPr>
          <a:xfrm flipV="1">
            <a:off x="0" y="9606226"/>
            <a:ext cx="6858000" cy="307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Google Shape;19;p16">
            <a:extLst>
              <a:ext uri="{FF2B5EF4-FFF2-40B4-BE49-F238E27FC236}">
                <a16:creationId xmlns:a16="http://schemas.microsoft.com/office/drawing/2014/main" id="{25191915-0902-6C05-0A84-06975B0C1BD2}"/>
              </a:ext>
            </a:extLst>
          </p:cNvPr>
          <p:cNvSpPr txBox="1">
            <a:spLocks noGrp="1"/>
          </p:cNvSpPr>
          <p:nvPr>
            <p:ph type="sldNum" idx="12"/>
          </p:nvPr>
        </p:nvSpPr>
        <p:spPr>
          <a:xfrm>
            <a:off x="6352675" y="9673201"/>
            <a:ext cx="338890" cy="176972"/>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chemeClr val="bg1"/>
                </a:solidFill>
                <a:latin typeface="+mj-lt"/>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fld id="{00000000-1234-1234-1234-123412341234}" type="slidenum">
              <a:rPr lang="en-US" altLang="ja-JP" smtClean="0"/>
              <a:pPr/>
              <a:t>‹#›</a:t>
            </a:fld>
            <a:endParaRPr lang="ja-JP" altLang="en-US" dirty="0"/>
          </a:p>
        </p:txBody>
      </p:sp>
      <p:sp>
        <p:nvSpPr>
          <p:cNvPr id="3" name="テキスト プレースホルダー 19">
            <a:extLst>
              <a:ext uri="{FF2B5EF4-FFF2-40B4-BE49-F238E27FC236}">
                <a16:creationId xmlns:a16="http://schemas.microsoft.com/office/drawing/2014/main" id="{7847CE48-218F-A753-8BB0-46A197CB9E88}"/>
              </a:ext>
            </a:extLst>
          </p:cNvPr>
          <p:cNvSpPr>
            <a:spLocks noGrp="1"/>
          </p:cNvSpPr>
          <p:nvPr>
            <p:ph type="body" sz="quarter" idx="13"/>
          </p:nvPr>
        </p:nvSpPr>
        <p:spPr>
          <a:xfrm>
            <a:off x="166435" y="9677049"/>
            <a:ext cx="1346200" cy="169277"/>
          </a:xfrm>
        </p:spPr>
        <p:txBody>
          <a:bodyPr/>
          <a:lstStyle>
            <a:lvl1pPr marL="0" algn="l">
              <a:defRPr sz="1100" b="1" baseline="0">
                <a:solidFill>
                  <a:schemeClr val="bg1"/>
                </a:solidFill>
                <a:latin typeface="HG丸ｺﾞｼｯｸM-PRO" panose="020F0600000000000000" pitchFamily="50" charset="-128"/>
                <a:ea typeface="HG丸ｺﾞｼｯｸM-PRO" panose="020F0600000000000000" pitchFamily="50" charset="-128"/>
              </a:defRPr>
            </a:lvl1pPr>
          </a:lstStyle>
          <a:p>
            <a:pPr lvl="0"/>
            <a:endParaRPr kumimoji="1" lang="en-US" altLang="ja-JP" dirty="0"/>
          </a:p>
        </p:txBody>
      </p:sp>
    </p:spTree>
    <p:extLst>
      <p:ext uri="{BB962C8B-B14F-4D97-AF65-F5344CB8AC3E}">
        <p14:creationId xmlns:p14="http://schemas.microsoft.com/office/powerpoint/2010/main" val="1665976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95314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preserve="1" userDrawn="1">
  <p:cSld name="1_Two Content">
    <p:spTree>
      <p:nvGrpSpPr>
        <p:cNvPr id="1" name="Shape 86"/>
        <p:cNvGrpSpPr/>
        <p:nvPr/>
      </p:nvGrpSpPr>
      <p:grpSpPr>
        <a:xfrm>
          <a:off x="0" y="0"/>
          <a:ext cx="0" cy="0"/>
          <a:chOff x="0" y="0"/>
          <a:chExt cx="0" cy="0"/>
        </a:xfrm>
      </p:grpSpPr>
      <p:sp>
        <p:nvSpPr>
          <p:cNvPr id="87" name="Google Shape;87;p19"/>
          <p:cNvSpPr txBox="1">
            <a:spLocks noGrp="1"/>
          </p:cNvSpPr>
          <p:nvPr>
            <p:ph type="title" hasCustomPrompt="1"/>
          </p:nvPr>
        </p:nvSpPr>
        <p:spPr>
          <a:xfrm>
            <a:off x="120014" y="171144"/>
            <a:ext cx="6617970" cy="40011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600" b="1" i="0" u="sng">
                <a:solidFill>
                  <a:srgbClr val="2E549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ja-JP" altLang="en-US" dirty="0"/>
              <a:t>カラーパレット</a:t>
            </a:r>
            <a:endParaRPr dirty="0"/>
          </a:p>
        </p:txBody>
      </p:sp>
      <p:sp>
        <p:nvSpPr>
          <p:cNvPr id="90" name="Google Shape;90;p19"/>
          <p:cNvSpPr txBox="1">
            <a:spLocks noGrp="1"/>
          </p:cNvSpPr>
          <p:nvPr>
            <p:ph type="ftr" idx="11"/>
          </p:nvPr>
        </p:nvSpPr>
        <p:spPr>
          <a:xfrm>
            <a:off x="2633217" y="9450856"/>
            <a:ext cx="1252854" cy="22479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400" b="0" i="0">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dt" idx="10"/>
          </p:nvPr>
        </p:nvSpPr>
        <p:spPr>
          <a:xfrm>
            <a:off x="342900" y="9218486"/>
            <a:ext cx="1577340" cy="49561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9"/>
          <p:cNvSpPr txBox="1">
            <a:spLocks noGrp="1"/>
          </p:cNvSpPr>
          <p:nvPr>
            <p:ph type="sldNum" idx="12"/>
          </p:nvPr>
        </p:nvSpPr>
        <p:spPr>
          <a:xfrm>
            <a:off x="6400546" y="9673201"/>
            <a:ext cx="241300" cy="194309"/>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pPr marL="38100" lvl="0" indent="0" algn="l" rtl="0">
              <a:spcBef>
                <a:spcPts val="0"/>
              </a:spcBef>
              <a:spcAft>
                <a:spcPts val="0"/>
              </a:spcAft>
              <a:buNone/>
            </a:pPr>
            <a:fld id="{00000000-1234-1234-1234-123412341234}" type="slidenum">
              <a:rPr lang="ja-JP"/>
              <a:t>‹#›</a:t>
            </a:fld>
            <a:endParaRPr/>
          </a:p>
        </p:txBody>
      </p:sp>
      <p:pic>
        <p:nvPicPr>
          <p:cNvPr id="3" name="図 2">
            <a:extLst>
              <a:ext uri="{FF2B5EF4-FFF2-40B4-BE49-F238E27FC236}">
                <a16:creationId xmlns:a16="http://schemas.microsoft.com/office/drawing/2014/main" id="{C56560E1-1402-5D17-663D-588141CEC436}"/>
              </a:ext>
            </a:extLst>
          </p:cNvPr>
          <p:cNvPicPr>
            <a:picLocks noChangeAspect="1"/>
          </p:cNvPicPr>
          <p:nvPr userDrawn="1"/>
        </p:nvPicPr>
        <p:blipFill>
          <a:blip r:embed="rId2"/>
          <a:stretch>
            <a:fillRect/>
          </a:stretch>
        </p:blipFill>
        <p:spPr>
          <a:xfrm>
            <a:off x="0" y="2493302"/>
            <a:ext cx="6858000" cy="4925746"/>
          </a:xfrm>
          <a:prstGeom prst="rect">
            <a:avLst/>
          </a:prstGeom>
        </p:spPr>
      </p:pic>
      <p:pic>
        <p:nvPicPr>
          <p:cNvPr id="4" name="図 3">
            <a:extLst>
              <a:ext uri="{FF2B5EF4-FFF2-40B4-BE49-F238E27FC236}">
                <a16:creationId xmlns:a16="http://schemas.microsoft.com/office/drawing/2014/main" id="{FBD1051A-16DD-0189-6E91-0685B76ED3BD}"/>
              </a:ext>
            </a:extLst>
          </p:cNvPr>
          <p:cNvPicPr>
            <a:picLocks noChangeAspect="1"/>
          </p:cNvPicPr>
          <p:nvPr userDrawn="1"/>
        </p:nvPicPr>
        <p:blipFill>
          <a:blip r:embed="rId3"/>
          <a:stretch>
            <a:fillRect/>
          </a:stretch>
        </p:blipFill>
        <p:spPr>
          <a:xfrm>
            <a:off x="342900" y="7028257"/>
            <a:ext cx="5098093" cy="860340"/>
          </a:xfrm>
          <a:prstGeom prst="rect">
            <a:avLst/>
          </a:prstGeom>
        </p:spPr>
      </p:pic>
    </p:spTree>
    <p:extLst>
      <p:ext uri="{BB962C8B-B14F-4D97-AF65-F5344CB8AC3E}">
        <p14:creationId xmlns:p14="http://schemas.microsoft.com/office/powerpoint/2010/main" val="51839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userDrawn="1">
  <p:cSld name="1_Blank">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48439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userDrawn="1">
  <p:cSld name="1_Blank">
    <p:spTree>
      <p:nvGrpSpPr>
        <p:cNvPr id="1" name="Shape 16"/>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7B8D619-4578-79B0-6F8A-6FAE147FE03B}"/>
              </a:ext>
            </a:extLst>
          </p:cNvPr>
          <p:cNvSpPr/>
          <p:nvPr userDrawn="1"/>
        </p:nvSpPr>
        <p:spPr>
          <a:xfrm flipV="1">
            <a:off x="0" y="9606226"/>
            <a:ext cx="6858000" cy="307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Google Shape;19;p16"/>
          <p:cNvSpPr txBox="1">
            <a:spLocks noGrp="1"/>
          </p:cNvSpPr>
          <p:nvPr>
            <p:ph type="sldNum" idx="12"/>
          </p:nvPr>
        </p:nvSpPr>
        <p:spPr>
          <a:xfrm>
            <a:off x="6400546" y="9673201"/>
            <a:ext cx="241300" cy="176972"/>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chemeClr val="bg1"/>
                </a:solidFill>
                <a:latin typeface="Helvetica Neue"/>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fld id="{00000000-1234-1234-1234-123412341234}" type="slidenum">
              <a:rPr lang="en-US" altLang="ja-JP" smtClean="0"/>
              <a:pPr/>
              <a:t>‹#›</a:t>
            </a:fld>
            <a:endParaRPr lang="ja-JP" altLang="en-US" dirty="0"/>
          </a:p>
        </p:txBody>
      </p:sp>
      <p:sp>
        <p:nvSpPr>
          <p:cNvPr id="9" name="正方形/長方形 8">
            <a:extLst>
              <a:ext uri="{FF2B5EF4-FFF2-40B4-BE49-F238E27FC236}">
                <a16:creationId xmlns:a16="http://schemas.microsoft.com/office/drawing/2014/main" id="{983E8794-3AB2-5651-7D3F-411995F42471}"/>
              </a:ext>
            </a:extLst>
          </p:cNvPr>
          <p:cNvSpPr/>
          <p:nvPr userDrawn="1"/>
        </p:nvSpPr>
        <p:spPr>
          <a:xfrm>
            <a:off x="225000" y="0"/>
            <a:ext cx="796091" cy="69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19">
            <a:extLst>
              <a:ext uri="{FF2B5EF4-FFF2-40B4-BE49-F238E27FC236}">
                <a16:creationId xmlns:a16="http://schemas.microsoft.com/office/drawing/2014/main" id="{3C1F49AA-D020-1BBF-4EC4-CE0A44468E93}"/>
              </a:ext>
            </a:extLst>
          </p:cNvPr>
          <p:cNvSpPr>
            <a:spLocks noGrp="1"/>
          </p:cNvSpPr>
          <p:nvPr>
            <p:ph type="body" sz="quarter" idx="13" hasCustomPrompt="1"/>
          </p:nvPr>
        </p:nvSpPr>
        <p:spPr>
          <a:xfrm>
            <a:off x="166434" y="9673850"/>
            <a:ext cx="1493923" cy="338554"/>
          </a:xfrm>
        </p:spPr>
        <p:txBody>
          <a:bodyPr/>
          <a:lstStyle>
            <a:lvl1pPr marL="0" algn="l">
              <a:defRPr sz="1100" b="1" baseline="0">
                <a:solidFill>
                  <a:schemeClr val="bg1"/>
                </a:solidFill>
                <a:latin typeface="HG丸ｺﾞｼｯｸM-PRO" panose="020F0600000000000000" pitchFamily="50" charset="-128"/>
                <a:ea typeface="HG丸ｺﾞｼｯｸM-PRO" panose="020F0600000000000000" pitchFamily="50" charset="-128"/>
              </a:defRPr>
            </a:lvl1pPr>
          </a:lstStyle>
          <a:p>
            <a:pPr lvl="0"/>
            <a:r>
              <a:rPr kumimoji="1" lang="ja-JP" altLang="en-US" dirty="0"/>
              <a:t>ヘルプページはこちら</a:t>
            </a:r>
            <a:endParaRPr kumimoji="1" lang="en-US" altLang="ja-JP" dirty="0"/>
          </a:p>
        </p:txBody>
      </p:sp>
      <p:sp>
        <p:nvSpPr>
          <p:cNvPr id="4" name="Google Shape;21;p17">
            <a:extLst>
              <a:ext uri="{FF2B5EF4-FFF2-40B4-BE49-F238E27FC236}">
                <a16:creationId xmlns:a16="http://schemas.microsoft.com/office/drawing/2014/main" id="{A8875964-8F5C-9B3F-745E-A6953B575C7D}"/>
              </a:ext>
            </a:extLst>
          </p:cNvPr>
          <p:cNvSpPr txBox="1">
            <a:spLocks noGrp="1"/>
          </p:cNvSpPr>
          <p:nvPr>
            <p:ph type="title"/>
          </p:nvPr>
        </p:nvSpPr>
        <p:spPr>
          <a:xfrm>
            <a:off x="369000" y="288000"/>
            <a:ext cx="6120000" cy="30777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00" b="1" i="0" u="none" baseline="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5" name="直線コネクタ 4">
            <a:extLst>
              <a:ext uri="{FF2B5EF4-FFF2-40B4-BE49-F238E27FC236}">
                <a16:creationId xmlns:a16="http://schemas.microsoft.com/office/drawing/2014/main" id="{E81EBB08-D210-BBDC-CA8C-9D1FDA8B45E7}"/>
              </a:ext>
            </a:extLst>
          </p:cNvPr>
          <p:cNvCxnSpPr>
            <a:cxnSpLocks/>
          </p:cNvCxnSpPr>
          <p:nvPr userDrawn="1"/>
        </p:nvCxnSpPr>
        <p:spPr>
          <a:xfrm>
            <a:off x="225000" y="720000"/>
            <a:ext cx="6408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5"/>
          <p:cNvSpPr txBox="1">
            <a:spLocks noGrp="1"/>
          </p:cNvSpPr>
          <p:nvPr>
            <p:ph type="title"/>
          </p:nvPr>
        </p:nvSpPr>
        <p:spPr>
          <a:xfrm>
            <a:off x="120015" y="196078"/>
            <a:ext cx="6617970" cy="40011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600" b="1" i="0" u="sng" strike="noStrike" cap="none">
                <a:solidFill>
                  <a:srgbClr val="2E54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2" name="Google Shape;12;p15"/>
          <p:cNvSpPr txBox="1">
            <a:spLocks noGrp="1"/>
          </p:cNvSpPr>
          <p:nvPr>
            <p:ph type="body" idx="1"/>
          </p:nvPr>
        </p:nvSpPr>
        <p:spPr>
          <a:xfrm>
            <a:off x="682625" y="4772405"/>
            <a:ext cx="5499100" cy="333502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2633217" y="9450856"/>
            <a:ext cx="1252854" cy="22479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5"/>
          <p:cNvSpPr txBox="1">
            <a:spLocks noGrp="1"/>
          </p:cNvSpPr>
          <p:nvPr>
            <p:ph type="sldNum" idx="12"/>
          </p:nvPr>
        </p:nvSpPr>
        <p:spPr>
          <a:xfrm>
            <a:off x="6400546" y="9673201"/>
            <a:ext cx="241300" cy="194309"/>
          </a:xfrm>
          <a:prstGeom prst="rect">
            <a:avLst/>
          </a:prstGeom>
          <a:noFill/>
          <a:ln>
            <a:noFill/>
          </a:ln>
        </p:spPr>
        <p:txBody>
          <a:bodyPr spcFirstLastPara="1" wrap="square" lIns="0" tIns="0" rIns="0" bIns="0" anchor="t" anchorCtr="0">
            <a:spAutoFit/>
          </a:bodyPr>
          <a:lstStyle>
            <a:lvl1pPr marL="38100" marR="0" lvl="0"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1pPr>
            <a:lvl2pPr marL="38100" marR="0" lvl="1"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pPr marL="38100" lvl="0" indent="0" algn="l"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1270697902"/>
      </p:ext>
    </p:extLst>
  </p:cSld>
  <p:clrMap bg1="lt1" tx1="dk1" bg2="dk2" tx2="lt2" accent1="accent1" accent2="accent2" accent3="accent3" accent4="accent4" accent5="accent5" accent6="accent6" hlink="hlink" folHlink="folHlink"/>
  <p:sldLayoutIdLst>
    <p:sldLayoutId id="2147483666" r:id="rId1"/>
    <p:sldLayoutId id="2147483671" r:id="rId2"/>
    <p:sldLayoutId id="2147483674" r:id="rId3"/>
    <p:sldLayoutId id="2147483673" r:id="rId4"/>
    <p:sldLayoutId id="2147483669" r:id="rId5"/>
    <p:sldLayoutId id="2147483687" r:id="rId6"/>
    <p:sldLayoutId id="214748368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HG丸ｺﾞｼｯｸM-PRO" panose="020F0600000000000000" pitchFamily="50" charset="-128"/>
          <a:ea typeface="HG丸ｺﾞｼｯｸM-PRO" panose="020F06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slide" Target="slide35.xml"/><Relationship Id="rId4" Type="http://schemas.openxmlformats.org/officeDocument/2006/relationships/slide" Target="slide48.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6.sv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sv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sv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jinjer-keihi.zendesk.com/hc/ja/categories/13013581885209" TargetMode="External"/><Relationship Id="rId2" Type="http://schemas.openxmlformats.org/officeDocument/2006/relationships/hyperlink" Target="https://jinjer-keihi.zendesk.com/hc/ja/categories/360002476192"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jinjer.zendesk.com/hc/ja/articles/4411285577241" TargetMode="Externa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0DD7A4B-4930-76A5-EB3F-0E3EB7890791}"/>
              </a:ext>
            </a:extLst>
          </p:cNvPr>
          <p:cNvSpPr/>
          <p:nvPr/>
        </p:nvSpPr>
        <p:spPr>
          <a:xfrm>
            <a:off x="406400" y="492125"/>
            <a:ext cx="6045200" cy="8928100"/>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4C28947A-2E16-FF14-E4DE-932A3743F2E1}"/>
              </a:ext>
            </a:extLst>
          </p:cNvPr>
          <p:cNvPicPr>
            <a:picLocks noChangeAspect="1"/>
          </p:cNvPicPr>
          <p:nvPr/>
        </p:nvPicPr>
        <p:blipFill rotWithShape="1">
          <a:blip r:embed="rId2"/>
          <a:srcRect l="-22010" t="-6212" r="-30916" b="39240"/>
          <a:stretch/>
        </p:blipFill>
        <p:spPr>
          <a:xfrm>
            <a:off x="1110701" y="4560224"/>
            <a:ext cx="5220000" cy="4860001"/>
          </a:xfrm>
          <a:prstGeom prst="rect">
            <a:avLst/>
          </a:prstGeom>
          <a:noFill/>
          <a:ln w="165100">
            <a:noFill/>
          </a:ln>
        </p:spPr>
      </p:pic>
      <p:sp>
        <p:nvSpPr>
          <p:cNvPr id="19" name="正方形/長方形 18">
            <a:extLst>
              <a:ext uri="{FF2B5EF4-FFF2-40B4-BE49-F238E27FC236}">
                <a16:creationId xmlns:a16="http://schemas.microsoft.com/office/drawing/2014/main" id="{A5559F68-7028-D341-570B-747BD12538C5}"/>
              </a:ext>
            </a:extLst>
          </p:cNvPr>
          <p:cNvSpPr/>
          <p:nvPr/>
        </p:nvSpPr>
        <p:spPr>
          <a:xfrm>
            <a:off x="765085" y="3865462"/>
            <a:ext cx="5327829" cy="2071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CF03915-A845-DF44-0078-70D874AAE515}"/>
              </a:ext>
            </a:extLst>
          </p:cNvPr>
          <p:cNvSpPr txBox="1"/>
          <p:nvPr/>
        </p:nvSpPr>
        <p:spPr>
          <a:xfrm>
            <a:off x="667000" y="3377464"/>
            <a:ext cx="5524001" cy="646331"/>
          </a:xfrm>
          <a:prstGeom prst="rect">
            <a:avLst/>
          </a:prstGeom>
          <a:noFill/>
        </p:spPr>
        <p:txBody>
          <a:bodyPr wrap="square" rtlCol="0">
            <a:spAutoFit/>
          </a:bodyPr>
          <a:lstStyle/>
          <a:p>
            <a:pPr algn="ctr"/>
            <a:r>
              <a:rPr kumimoji="1" lang="ja-JP" altLang="en-US" sz="3600" b="1" dirty="0">
                <a:ln w="12700">
                  <a:solidFill>
                    <a:srgbClr val="211512"/>
                  </a:solidFill>
                </a:ln>
                <a:solidFill>
                  <a:srgbClr val="211512"/>
                </a:solidFill>
                <a:latin typeface="HG丸ｺﾞｼｯｸM-PRO" panose="020F0600000000000000" pitchFamily="50" charset="-128"/>
                <a:ea typeface="HG丸ｺﾞｼｯｸM-PRO" panose="020F0600000000000000" pitchFamily="50" charset="-128"/>
              </a:rPr>
              <a:t>従業員用 操作マニュアル</a:t>
            </a:r>
          </a:p>
        </p:txBody>
      </p:sp>
      <p:sp>
        <p:nvSpPr>
          <p:cNvPr id="21" name="正方形/長方形 20">
            <a:extLst>
              <a:ext uri="{FF2B5EF4-FFF2-40B4-BE49-F238E27FC236}">
                <a16:creationId xmlns:a16="http://schemas.microsoft.com/office/drawing/2014/main" id="{F5AE9E2C-A2C9-DF6B-F6C7-829071139880}"/>
              </a:ext>
            </a:extLst>
          </p:cNvPr>
          <p:cNvSpPr/>
          <p:nvPr/>
        </p:nvSpPr>
        <p:spPr>
          <a:xfrm>
            <a:off x="1318931" y="3052374"/>
            <a:ext cx="4220138" cy="20710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C7CD5FC-37AE-4FF4-0BDC-3EB7C2A35AAA}"/>
              </a:ext>
            </a:extLst>
          </p:cNvPr>
          <p:cNvSpPr txBox="1"/>
          <p:nvPr/>
        </p:nvSpPr>
        <p:spPr>
          <a:xfrm>
            <a:off x="432013" y="492125"/>
            <a:ext cx="1102486" cy="646331"/>
          </a:xfrm>
          <a:prstGeom prst="rect">
            <a:avLst/>
          </a:prstGeom>
          <a:noFill/>
        </p:spPr>
        <p:txBody>
          <a:bodyPr wrap="square" rtlCol="0">
            <a:spAutoFit/>
          </a:bodyPr>
          <a:lstStyle/>
          <a:p>
            <a:r>
              <a:rPr kumimoji="1" lang="ja-JP" altLang="en-US" sz="3600" b="1" dirty="0">
                <a:solidFill>
                  <a:schemeClr val="bg1"/>
                </a:solidFill>
                <a:latin typeface="HG丸ｺﾞｼｯｸM-PRO" panose="020F0600000000000000" pitchFamily="50" charset="-128"/>
                <a:ea typeface="HG丸ｺﾞｼｯｸM-PRO" panose="020F0600000000000000" pitchFamily="50" charset="-128"/>
              </a:rPr>
              <a:t>雛形</a:t>
            </a:r>
          </a:p>
        </p:txBody>
      </p:sp>
      <p:sp>
        <p:nvSpPr>
          <p:cNvPr id="7" name="正方形/長方形 6">
            <a:extLst>
              <a:ext uri="{FF2B5EF4-FFF2-40B4-BE49-F238E27FC236}">
                <a16:creationId xmlns:a16="http://schemas.microsoft.com/office/drawing/2014/main" id="{D50CE29B-DAB0-A555-2A08-D549C803920F}"/>
              </a:ext>
            </a:extLst>
          </p:cNvPr>
          <p:cNvSpPr/>
          <p:nvPr/>
        </p:nvSpPr>
        <p:spPr>
          <a:xfrm>
            <a:off x="-2" y="2992438"/>
            <a:ext cx="6858000" cy="3927473"/>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雛形</a:t>
            </a:r>
            <a:endParaRPr kumimoji="1" lang="en-US" altLang="ja-JP" sz="3200" dirty="0"/>
          </a:p>
          <a:p>
            <a:pPr algn="ctr"/>
            <a:r>
              <a:rPr kumimoji="1" lang="en-US" altLang="ja-JP" sz="1600" dirty="0"/>
              <a:t>※</a:t>
            </a:r>
            <a:r>
              <a:rPr kumimoji="1" lang="ja-JP" altLang="en-US" sz="1600" dirty="0"/>
              <a:t>各企業様ごとの運用に合わせて編集し、ご利用ください</a:t>
            </a:r>
          </a:p>
        </p:txBody>
      </p:sp>
      <p:pic>
        <p:nvPicPr>
          <p:cNvPr id="4" name="図 3" descr="時計 が含まれている画像&#10;&#10;AI によって生成されたコンテンツは間違っている可能性があります。">
            <a:extLst>
              <a:ext uri="{FF2B5EF4-FFF2-40B4-BE49-F238E27FC236}">
                <a16:creationId xmlns:a16="http://schemas.microsoft.com/office/drawing/2014/main" id="{6647BFC6-31A6-97AA-D494-DFFD8600088E}"/>
              </a:ext>
            </a:extLst>
          </p:cNvPr>
          <p:cNvPicPr>
            <a:picLocks noChangeAspect="1"/>
          </p:cNvPicPr>
          <p:nvPr/>
        </p:nvPicPr>
        <p:blipFill>
          <a:blip r:embed="rId3"/>
          <a:stretch>
            <a:fillRect/>
          </a:stretch>
        </p:blipFill>
        <p:spPr>
          <a:xfrm>
            <a:off x="1619249" y="1977884"/>
            <a:ext cx="3619499" cy="1237304"/>
          </a:xfrm>
          <a:prstGeom prst="rect">
            <a:avLst/>
          </a:prstGeom>
        </p:spPr>
      </p:pic>
    </p:spTree>
    <p:extLst>
      <p:ext uri="{BB962C8B-B14F-4D97-AF65-F5344CB8AC3E}">
        <p14:creationId xmlns:p14="http://schemas.microsoft.com/office/powerpoint/2010/main" val="158407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A08"/>
        </a:solidFill>
        <a:effectLst/>
      </p:bgPr>
    </p:bg>
    <p:spTree>
      <p:nvGrpSpPr>
        <p:cNvPr id="1" name="">
          <a:extLst>
            <a:ext uri="{FF2B5EF4-FFF2-40B4-BE49-F238E27FC236}">
              <a16:creationId xmlns:a16="http://schemas.microsoft.com/office/drawing/2014/main" id="{80D203A1-3BB8-1430-B58B-94FAF11F337E}"/>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D847B669-245A-1C46-04C4-717E4ECE4D9A}"/>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EDD4B5D3-1FDE-2FC8-4A8D-5552BAB53667}"/>
              </a:ext>
            </a:extLst>
          </p:cNvPr>
          <p:cNvSpPr/>
          <p:nvPr/>
        </p:nvSpPr>
        <p:spPr>
          <a:xfrm>
            <a:off x="2708999" y="237943"/>
            <a:ext cx="1440000" cy="1440000"/>
          </a:xfrm>
          <a:prstGeom prst="ellipse">
            <a:avLst/>
          </a:prstGeom>
          <a:solidFill>
            <a:schemeClr val="accent1"/>
          </a:solid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2</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B04C06EC-8378-17F1-6ADE-ED3B578496DF}"/>
              </a:ext>
            </a:extLst>
          </p:cNvPr>
          <p:cNvSpPr txBox="1"/>
          <p:nvPr/>
        </p:nvSpPr>
        <p:spPr>
          <a:xfrm>
            <a:off x="639000" y="4356886"/>
            <a:ext cx="5956872"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zh-TW" altLang="en-US"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rPr>
              <a:t>申請方法（</a:t>
            </a:r>
            <a:r>
              <a:rPr lang="en-US" altLang="zh-TW"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rPr>
              <a:t>PC</a:t>
            </a:r>
            <a:r>
              <a:rPr lang="zh-TW" altLang="en-US"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rPr>
              <a:t>）</a:t>
            </a:r>
            <a:endParaRPr lang="en-US" altLang="ja-JP"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B3149E0F-A811-BA76-4576-30BEAF712261}"/>
              </a:ext>
            </a:extLst>
          </p:cNvPr>
          <p:cNvSpPr txBox="1"/>
          <p:nvPr/>
        </p:nvSpPr>
        <p:spPr>
          <a:xfrm>
            <a:off x="639000" y="5197704"/>
            <a:ext cx="5580000" cy="307777"/>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本章では、ジンジャー経費での申請方法をご案内します。</a:t>
            </a:r>
          </a:p>
        </p:txBody>
      </p:sp>
      <p:sp>
        <p:nvSpPr>
          <p:cNvPr id="9" name="四角形: 角を丸くする 8">
            <a:extLst>
              <a:ext uri="{FF2B5EF4-FFF2-40B4-BE49-F238E27FC236}">
                <a16:creationId xmlns:a16="http://schemas.microsoft.com/office/drawing/2014/main" id="{0E86ED3D-A617-90DA-41BF-565B61B08264}"/>
              </a:ext>
            </a:extLst>
          </p:cNvPr>
          <p:cNvSpPr/>
          <p:nvPr/>
        </p:nvSpPr>
        <p:spPr>
          <a:xfrm>
            <a:off x="729000" y="5026423"/>
            <a:ext cx="5400000"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25032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C3194-5244-C597-F0D8-5525F087A68D}"/>
            </a:ext>
          </a:extLst>
        </p:cNvPr>
        <p:cNvGrpSpPr/>
        <p:nvPr/>
      </p:nvGrpSpPr>
      <p:grpSpPr>
        <a:xfrm>
          <a:off x="0" y="0"/>
          <a:ext cx="0" cy="0"/>
          <a:chOff x="0" y="0"/>
          <a:chExt cx="0" cy="0"/>
        </a:xfrm>
      </p:grpSpPr>
      <p:sp>
        <p:nvSpPr>
          <p:cNvPr id="47" name="スライド番号プレースホルダー 1">
            <a:extLst>
              <a:ext uri="{FF2B5EF4-FFF2-40B4-BE49-F238E27FC236}">
                <a16:creationId xmlns:a16="http://schemas.microsoft.com/office/drawing/2014/main" id="{296C8E32-20E6-31A1-BA7B-A12DF22B20A9}"/>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11</a:t>
            </a:fld>
            <a:endParaRPr lang="ja-JP" altLang="en-US" dirty="0"/>
          </a:p>
        </p:txBody>
      </p:sp>
      <p:pic>
        <p:nvPicPr>
          <p:cNvPr id="18" name="図 17">
            <a:extLst>
              <a:ext uri="{FF2B5EF4-FFF2-40B4-BE49-F238E27FC236}">
                <a16:creationId xmlns:a16="http://schemas.microsoft.com/office/drawing/2014/main" id="{8385AA5F-5EF9-F982-33FE-360955D48C20}"/>
              </a:ext>
            </a:extLst>
          </p:cNvPr>
          <p:cNvPicPr>
            <a:picLocks noGrp="1" noRot="1" noChangeAspect="1" noMove="1" noResize="1" noEditPoints="1" noAdjustHandles="1" noChangeArrowheads="1" noChangeShapeType="1" noCrop="1"/>
          </p:cNvPicPr>
          <p:nvPr/>
        </p:nvPicPr>
        <p:blipFill>
          <a:blip r:embed="rId2"/>
          <a:srcRect/>
          <a:stretch/>
        </p:blipFill>
        <p:spPr>
          <a:xfrm>
            <a:off x="675887" y="1427371"/>
            <a:ext cx="5488225" cy="2862702"/>
          </a:xfrm>
          <a:prstGeom prst="rect">
            <a:avLst/>
          </a:prstGeom>
          <a:ln>
            <a:noFill/>
          </a:ln>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97101450-639D-09A4-FD4E-70F712779987}"/>
              </a:ext>
            </a:extLst>
          </p:cNvPr>
          <p:cNvSpPr/>
          <p:nvPr/>
        </p:nvSpPr>
        <p:spPr>
          <a:xfrm>
            <a:off x="830580" y="1614097"/>
            <a:ext cx="5232017" cy="87002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タイトル 2">
            <a:extLst>
              <a:ext uri="{FF2B5EF4-FFF2-40B4-BE49-F238E27FC236}">
                <a16:creationId xmlns:a16="http://schemas.microsoft.com/office/drawing/2014/main" id="{5623F0FB-F1F3-619D-7FAF-71211735977E}"/>
              </a:ext>
            </a:extLst>
          </p:cNvPr>
          <p:cNvSpPr>
            <a:spLocks noGrp="1"/>
          </p:cNvSpPr>
          <p:nvPr>
            <p:ph type="title"/>
          </p:nvPr>
        </p:nvSpPr>
        <p:spPr>
          <a:xfrm>
            <a:off x="368300" y="287338"/>
            <a:ext cx="6121400" cy="307975"/>
          </a:xfrm>
        </p:spPr>
        <p:txBody>
          <a:bodyPr/>
          <a:lstStyle/>
          <a:p>
            <a:r>
              <a:rPr kumimoji="1" lang="ja-JP" altLang="en-US" dirty="0">
                <a:ln w="12700">
                  <a:solidFill>
                    <a:schemeClr val="bg2"/>
                  </a:solidFill>
                </a:ln>
                <a:solidFill>
                  <a:schemeClr val="bg2"/>
                </a:solidFill>
              </a:rPr>
              <a:t>従業員</a:t>
            </a:r>
            <a:r>
              <a:rPr kumimoji="1" lang="en-US" altLang="ja-JP" dirty="0">
                <a:ln w="12700">
                  <a:solidFill>
                    <a:schemeClr val="bg2"/>
                  </a:solidFill>
                </a:ln>
                <a:solidFill>
                  <a:schemeClr val="bg2"/>
                </a:solidFill>
              </a:rPr>
              <a:t>TOP</a:t>
            </a:r>
            <a:r>
              <a:rPr kumimoji="1" lang="ja-JP" altLang="en-US" dirty="0">
                <a:ln w="12700">
                  <a:solidFill>
                    <a:schemeClr val="bg2"/>
                  </a:solidFill>
                </a:ln>
                <a:solidFill>
                  <a:schemeClr val="bg2"/>
                </a:solidFill>
              </a:rPr>
              <a:t>画面について</a:t>
            </a:r>
          </a:p>
        </p:txBody>
      </p:sp>
      <p:sp>
        <p:nvSpPr>
          <p:cNvPr id="3" name="テキスト ボックス 2">
            <a:extLst>
              <a:ext uri="{FF2B5EF4-FFF2-40B4-BE49-F238E27FC236}">
                <a16:creationId xmlns:a16="http://schemas.microsoft.com/office/drawing/2014/main" id="{5C161F3F-952B-F08E-A982-0E41E1EB028A}"/>
              </a:ext>
            </a:extLst>
          </p:cNvPr>
          <p:cNvSpPr txBox="1"/>
          <p:nvPr/>
        </p:nvSpPr>
        <p:spPr>
          <a:xfrm>
            <a:off x="360000" y="900000"/>
            <a:ext cx="6120000" cy="261610"/>
          </a:xfrm>
          <a:prstGeom prst="rect">
            <a:avLst/>
          </a:prstGeom>
          <a:noFill/>
        </p:spPr>
        <p:txBody>
          <a:bodyPr wrap="square" rtlCol="0">
            <a:spAutoFit/>
          </a:bodyPr>
          <a:lstStyle/>
          <a:p>
            <a:r>
              <a:rPr lang="ja-JP" altLang="en-US" sz="1100" dirty="0">
                <a:solidFill>
                  <a:srgbClr val="3E3E3E"/>
                </a:solidFill>
                <a:latin typeface="HG丸ｺﾞｼｯｸM-PRO" panose="020F0600000000000000" pitchFamily="50" charset="-128"/>
                <a:ea typeface="HG丸ｺﾞｼｯｸM-PRO" panose="020F0600000000000000" pitchFamily="50" charset="-128"/>
                <a:cs typeface="Arial" panose="020B0604020202020204" pitchFamily="34" charset="0"/>
              </a:rPr>
              <a:t>この後の章にて使用するメニューバーの概要をご紹介します。対象は以下の箇所です。</a:t>
            </a:r>
            <a:endParaRPr lang="ja-JP" altLang="en-US" sz="1100" dirty="0">
              <a:latin typeface="HG丸ｺﾞｼｯｸM-PRO" panose="020F0600000000000000" pitchFamily="50" charset="-128"/>
              <a:ea typeface="HG丸ｺﾞｼｯｸM-PRO" panose="020F0600000000000000" pitchFamily="50" charset="-128"/>
              <a:cs typeface="Arial" panose="020B0604020202020204" pitchFamily="34" charset="0"/>
            </a:endParaRPr>
          </a:p>
        </p:txBody>
      </p:sp>
      <p:sp>
        <p:nvSpPr>
          <p:cNvPr id="4" name="四角形: 角を丸くする 3">
            <a:extLst>
              <a:ext uri="{FF2B5EF4-FFF2-40B4-BE49-F238E27FC236}">
                <a16:creationId xmlns:a16="http://schemas.microsoft.com/office/drawing/2014/main" id="{4FE80523-F3B5-D25B-6685-6F94AE0B84C1}"/>
              </a:ext>
            </a:extLst>
          </p:cNvPr>
          <p:cNvSpPr/>
          <p:nvPr/>
        </p:nvSpPr>
        <p:spPr>
          <a:xfrm>
            <a:off x="830581" y="2533650"/>
            <a:ext cx="5232016" cy="216231"/>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1EAF7BA1-CF3B-9981-095C-FCBA369884B7}"/>
              </a:ext>
            </a:extLst>
          </p:cNvPr>
          <p:cNvSpPr/>
          <p:nvPr/>
        </p:nvSpPr>
        <p:spPr>
          <a:xfrm>
            <a:off x="939799" y="3333751"/>
            <a:ext cx="2039621" cy="29434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34C69075-4F2D-C490-27BC-57A7107A52B6}"/>
              </a:ext>
            </a:extLst>
          </p:cNvPr>
          <p:cNvSpPr/>
          <p:nvPr/>
        </p:nvSpPr>
        <p:spPr>
          <a:xfrm>
            <a:off x="5113020" y="3311864"/>
            <a:ext cx="883920" cy="29434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B8A48728-A7F4-7D86-A31C-5C4282B48C52}"/>
              </a:ext>
            </a:extLst>
          </p:cNvPr>
          <p:cNvSpPr/>
          <p:nvPr/>
        </p:nvSpPr>
        <p:spPr>
          <a:xfrm>
            <a:off x="481395" y="1614097"/>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1" name="楕円 10">
            <a:extLst>
              <a:ext uri="{FF2B5EF4-FFF2-40B4-BE49-F238E27FC236}">
                <a16:creationId xmlns:a16="http://schemas.microsoft.com/office/drawing/2014/main" id="{105509FC-5952-4B8A-12CD-367C6D57948D}"/>
              </a:ext>
            </a:extLst>
          </p:cNvPr>
          <p:cNvSpPr/>
          <p:nvPr/>
        </p:nvSpPr>
        <p:spPr>
          <a:xfrm>
            <a:off x="481395" y="2497765"/>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2" name="楕円 11">
            <a:extLst>
              <a:ext uri="{FF2B5EF4-FFF2-40B4-BE49-F238E27FC236}">
                <a16:creationId xmlns:a16="http://schemas.microsoft.com/office/drawing/2014/main" id="{FA1674CF-63C4-5C2F-CDA9-2FFEAA811EF7}"/>
              </a:ext>
            </a:extLst>
          </p:cNvPr>
          <p:cNvSpPr/>
          <p:nvPr/>
        </p:nvSpPr>
        <p:spPr>
          <a:xfrm>
            <a:off x="481395" y="3308540"/>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5" name="楕円 14">
            <a:extLst>
              <a:ext uri="{FF2B5EF4-FFF2-40B4-BE49-F238E27FC236}">
                <a16:creationId xmlns:a16="http://schemas.microsoft.com/office/drawing/2014/main" id="{70B88BC6-BF82-BDDA-BB60-3559C44B85AF}"/>
              </a:ext>
            </a:extLst>
          </p:cNvPr>
          <p:cNvSpPr/>
          <p:nvPr/>
        </p:nvSpPr>
        <p:spPr>
          <a:xfrm>
            <a:off x="4727774" y="3308540"/>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grpSp>
        <p:nvGrpSpPr>
          <p:cNvPr id="48" name="グループ化 47">
            <a:extLst>
              <a:ext uri="{FF2B5EF4-FFF2-40B4-BE49-F238E27FC236}">
                <a16:creationId xmlns:a16="http://schemas.microsoft.com/office/drawing/2014/main" id="{2406BD4B-BEE6-CB81-9C05-FD1FEEEFBBAB}"/>
              </a:ext>
            </a:extLst>
          </p:cNvPr>
          <p:cNvGrpSpPr/>
          <p:nvPr/>
        </p:nvGrpSpPr>
        <p:grpSpPr>
          <a:xfrm>
            <a:off x="653857" y="5101978"/>
            <a:ext cx="5569533" cy="1706880"/>
            <a:chOff x="644232" y="5101978"/>
            <a:chExt cx="5569533" cy="1706880"/>
          </a:xfrm>
        </p:grpSpPr>
        <p:graphicFrame>
          <p:nvGraphicFramePr>
            <p:cNvPr id="41" name="表 32">
              <a:extLst>
                <a:ext uri="{FF2B5EF4-FFF2-40B4-BE49-F238E27FC236}">
                  <a16:creationId xmlns:a16="http://schemas.microsoft.com/office/drawing/2014/main" id="{EF40380D-C234-B06D-3A3B-D95698491591}"/>
                </a:ext>
              </a:extLst>
            </p:cNvPr>
            <p:cNvGraphicFramePr>
              <a:graphicFrameLocks/>
            </p:cNvGraphicFramePr>
            <p:nvPr>
              <p:extLst>
                <p:ext uri="{D42A27DB-BD31-4B8C-83A1-F6EECF244321}">
                  <p14:modId xmlns:p14="http://schemas.microsoft.com/office/powerpoint/2010/main" val="3687257888"/>
                </p:ext>
              </p:extLst>
            </p:nvPr>
          </p:nvGraphicFramePr>
          <p:xfrm>
            <a:off x="644232" y="5101978"/>
            <a:ext cx="5569533" cy="1706880"/>
          </p:xfrm>
          <a:graphic>
            <a:graphicData uri="http://schemas.openxmlformats.org/drawingml/2006/table">
              <a:tbl>
                <a:tblPr firstRow="1" bandRow="1">
                  <a:tableStyleId>{5C22544A-7EE6-4342-B048-85BDC9FD1C3A}</a:tableStyleId>
                </a:tblPr>
                <a:tblGrid>
                  <a:gridCol w="914096">
                    <a:extLst>
                      <a:ext uri="{9D8B030D-6E8A-4147-A177-3AD203B41FA5}">
                        <a16:colId xmlns:a16="http://schemas.microsoft.com/office/drawing/2014/main" val="3139634513"/>
                      </a:ext>
                    </a:extLst>
                  </a:gridCol>
                  <a:gridCol w="4655437">
                    <a:extLst>
                      <a:ext uri="{9D8B030D-6E8A-4147-A177-3AD203B41FA5}">
                        <a16:colId xmlns:a16="http://schemas.microsoft.com/office/drawing/2014/main" val="336272865"/>
                      </a:ext>
                    </a:extLst>
                  </a:gridCol>
                </a:tblGrid>
                <a:tr h="370840">
                  <a:tc>
                    <a:txBody>
                      <a:bodyPr/>
                      <a:lstStyle/>
                      <a:p>
                        <a:endParaRPr kumimoji="1" lang="ja-JP" altLang="en-US" dirty="0">
                          <a:highlight>
                            <a:srgbClr val="FFCA08"/>
                          </a:highlight>
                        </a:endParaRPr>
                      </a:p>
                    </a:txBody>
                    <a:tcPr>
                      <a:lnB w="12700" cap="flat" cmpd="sng" algn="ctr">
                        <a:solidFill>
                          <a:schemeClr val="bg1"/>
                        </a:solidFill>
                        <a:prstDash val="solid"/>
                        <a:round/>
                        <a:headEnd type="none" w="med" len="med"/>
                        <a:tailEnd type="none" w="med" len="med"/>
                      </a:lnB>
                      <a:solidFill>
                        <a:srgbClr val="FFCA08"/>
                      </a:solidFill>
                    </a:tcPr>
                  </a:tc>
                  <a:tc>
                    <a:txBody>
                      <a:bodyPr/>
                      <a:lstStyle/>
                      <a:p>
                        <a:pPr marL="92075">
                          <a:lnSpc>
                            <a:spcPct val="100000"/>
                          </a:lnSpc>
                          <a:spcBef>
                            <a:spcPts val="350"/>
                          </a:spcBef>
                        </a:pPr>
                        <a:r>
                          <a:rPr lang="ja-JP" altLang="en-US" sz="1200" b="0" spc="1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提出したい申請種別を選択します。</a:t>
                        </a:r>
                        <a:endParaRPr lang="en-US" altLang="ja-JP" sz="1200" b="0" spc="1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endParaRPr>
                      </a:p>
                      <a:p>
                        <a:pPr marL="92075">
                          <a:lnSpc>
                            <a:spcPct val="100000"/>
                          </a:lnSpc>
                          <a:spcBef>
                            <a:spcPts val="350"/>
                          </a:spcBef>
                        </a:pPr>
                        <a:r>
                          <a:rPr lang="ja-JP" altLang="en-US" sz="1200" b="0" spc="1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選択後は申請画面へ遷移します。</a:t>
                        </a:r>
                      </a:p>
                    </a:txBody>
                    <a:tcPr anchor="ctr">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8554456"/>
                    </a:ext>
                  </a:extLst>
                </a:tr>
                <a:tr h="370840">
                  <a:tc>
                    <a:txBody>
                      <a:bodyPr/>
                      <a:lstStyle/>
                      <a:p>
                        <a:endParaRPr kumimoji="1" lang="ja-JP" altLang="en-US" dirty="0">
                          <a:highlight>
                            <a:srgbClr val="FFCA08"/>
                          </a:highlight>
                        </a:endParaRPr>
                      </a:p>
                    </a:txBody>
                    <a:tcPr>
                      <a:lnT w="12700" cap="flat" cmpd="sng" algn="ctr">
                        <a:solidFill>
                          <a:schemeClr val="bg1"/>
                        </a:solidFill>
                        <a:prstDash val="solid"/>
                        <a:round/>
                        <a:headEnd type="none" w="med" len="med"/>
                        <a:tailEnd type="none" w="med" len="med"/>
                      </a:lnT>
                      <a:solidFill>
                        <a:srgbClr val="FFCA08"/>
                      </a:solidFill>
                    </a:tcPr>
                  </a:tc>
                  <a:tc>
                    <a:txBody>
                      <a:bodyPr/>
                      <a:lstStyle/>
                      <a:p>
                        <a:pPr marL="92075">
                          <a:lnSpc>
                            <a:spcPct val="100000"/>
                          </a:lnSpc>
                          <a:spcBef>
                            <a:spcPts val="350"/>
                          </a:spcBef>
                        </a:pPr>
                        <a:r>
                          <a:rPr lang="ja-JP" altLang="en-US"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提出した申請を一覧で確認できます。</a:t>
                        </a:r>
                        <a:endParaRPr lang="en-US" altLang="ja-JP"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83539768"/>
                    </a:ext>
                  </a:extLst>
                </a:tr>
                <a:tr h="370840">
                  <a:tc>
                    <a:txBody>
                      <a:bodyPr/>
                      <a:lstStyle/>
                      <a:p>
                        <a:endParaRPr kumimoji="1" lang="ja-JP" altLang="en-US" dirty="0">
                          <a:highlight>
                            <a:srgbClr val="FFCA08"/>
                          </a:highlight>
                        </a:endParaRPr>
                      </a:p>
                    </a:txBody>
                    <a:tcPr>
                      <a:solidFill>
                        <a:srgbClr val="FFCA08"/>
                      </a:solidFill>
                    </a:tcPr>
                  </a:tc>
                  <a:tc>
                    <a:txBody>
                      <a:bodyPr/>
                      <a:lstStyle/>
                      <a:p>
                        <a:pPr marL="93600" marR="0" lvl="0" indent="0" defTabSz="914400" eaLnBrk="1" fontAlgn="auto" latinLnBrk="0" hangingPunct="1">
                          <a:lnSpc>
                            <a:spcPct val="100000"/>
                          </a:lnSpc>
                          <a:spcBef>
                            <a:spcPts val="0"/>
                          </a:spcBef>
                          <a:spcAft>
                            <a:spcPts val="0"/>
                          </a:spcAft>
                          <a:buClrTx/>
                          <a:buSzTx/>
                          <a:buFontTx/>
                          <a:buNone/>
                          <a:tabLst/>
                          <a:defRPr/>
                        </a:pPr>
                        <a:r>
                          <a:rPr lang="ja-JP" altLang="en-US" sz="1200" dirty="0">
                            <a:solidFill>
                              <a:schemeClr val="dk1"/>
                            </a:solidFill>
                            <a:effectLst/>
                            <a:latin typeface="HG丸ｺﾞｼｯｸM-PRO" panose="020F0600000000000000" pitchFamily="50" charset="-128"/>
                            <a:ea typeface="HG丸ｺﾞｼｯｸM-PRO" panose="020F0600000000000000" pitchFamily="50" charset="-128"/>
                            <a:cs typeface="+mn-cs"/>
                          </a:rPr>
                          <a:t>提出した申請のステータスを確認できます。</a:t>
                        </a:r>
                      </a:p>
                    </a:txBody>
                    <a:tcPr anchor="ctr">
                      <a:solidFill>
                        <a:schemeClr val="bg1">
                          <a:lumMod val="85000"/>
                        </a:schemeClr>
                      </a:solidFill>
                    </a:tcPr>
                  </a:tc>
                  <a:extLst>
                    <a:ext uri="{0D108BD9-81ED-4DB2-BD59-A6C34878D82A}">
                      <a16:rowId xmlns:a16="http://schemas.microsoft.com/office/drawing/2014/main" val="325423856"/>
                    </a:ext>
                  </a:extLst>
                </a:tr>
                <a:tr h="370840">
                  <a:tc>
                    <a:txBody>
                      <a:bodyPr/>
                      <a:lstStyle/>
                      <a:p>
                        <a:endParaRPr kumimoji="1" lang="ja-JP" altLang="en-US" dirty="0">
                          <a:highlight>
                            <a:srgbClr val="FFCA08"/>
                          </a:highlight>
                        </a:endParaRPr>
                      </a:p>
                    </a:txBody>
                    <a:tcPr>
                      <a:solidFill>
                        <a:srgbClr val="FFCA08"/>
                      </a:solidFill>
                    </a:tcPr>
                  </a:tc>
                  <a:tc>
                    <a:txBody>
                      <a:bodyPr/>
                      <a:lstStyle/>
                      <a:p>
                        <a:pPr marL="91440">
                          <a:lnSpc>
                            <a:spcPct val="100000"/>
                          </a:lnSpc>
                          <a:spcBef>
                            <a:spcPts val="315"/>
                          </a:spcBef>
                        </a:pPr>
                        <a:r>
                          <a:rPr lang="ja-JP" altLang="en-US"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アプリで作成した領収書・請求書データや</a:t>
                        </a:r>
                        <a:r>
                          <a:rPr lang="en-US" altLang="ja-JP"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PC</a:t>
                        </a:r>
                        <a:r>
                          <a:rPr lang="ja-JP" altLang="en-US"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でアップロードを行ったデータを一覧で確認できます。</a:t>
                        </a:r>
                      </a:p>
                    </a:txBody>
                    <a:tcPr anchor="ctr">
                      <a:solidFill>
                        <a:schemeClr val="bg1">
                          <a:lumMod val="85000"/>
                        </a:schemeClr>
                      </a:solidFill>
                    </a:tcPr>
                  </a:tc>
                  <a:extLst>
                    <a:ext uri="{0D108BD9-81ED-4DB2-BD59-A6C34878D82A}">
                      <a16:rowId xmlns:a16="http://schemas.microsoft.com/office/drawing/2014/main" val="2818199551"/>
                    </a:ext>
                  </a:extLst>
                </a:tr>
              </a:tbl>
            </a:graphicData>
          </a:graphic>
        </p:graphicFrame>
        <p:sp>
          <p:nvSpPr>
            <p:cNvPr id="42" name="楕円 41">
              <a:extLst>
                <a:ext uri="{FF2B5EF4-FFF2-40B4-BE49-F238E27FC236}">
                  <a16:creationId xmlns:a16="http://schemas.microsoft.com/office/drawing/2014/main" id="{5488D44A-B522-7D56-0D9F-9CE60F07ACBC}"/>
                </a:ext>
              </a:extLst>
            </p:cNvPr>
            <p:cNvSpPr>
              <a:spLocks/>
            </p:cNvSpPr>
            <p:nvPr/>
          </p:nvSpPr>
          <p:spPr>
            <a:xfrm>
              <a:off x="951546" y="5218128"/>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44" name="楕円 43">
              <a:extLst>
                <a:ext uri="{FF2B5EF4-FFF2-40B4-BE49-F238E27FC236}">
                  <a16:creationId xmlns:a16="http://schemas.microsoft.com/office/drawing/2014/main" id="{0ABC6EA2-A406-3A56-E885-901B8623AA53}"/>
                </a:ext>
              </a:extLst>
            </p:cNvPr>
            <p:cNvSpPr/>
            <p:nvPr/>
          </p:nvSpPr>
          <p:spPr>
            <a:xfrm>
              <a:off x="951546" y="5642482"/>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45" name="楕円 44">
              <a:extLst>
                <a:ext uri="{FF2B5EF4-FFF2-40B4-BE49-F238E27FC236}">
                  <a16:creationId xmlns:a16="http://schemas.microsoft.com/office/drawing/2014/main" id="{E690AF99-6F7C-F646-D8B7-04AB2F5F935B}"/>
                </a:ext>
              </a:extLst>
            </p:cNvPr>
            <p:cNvSpPr/>
            <p:nvPr/>
          </p:nvSpPr>
          <p:spPr>
            <a:xfrm>
              <a:off x="951546" y="6035645"/>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46" name="楕円 45">
              <a:extLst>
                <a:ext uri="{FF2B5EF4-FFF2-40B4-BE49-F238E27FC236}">
                  <a16:creationId xmlns:a16="http://schemas.microsoft.com/office/drawing/2014/main" id="{0897994B-FE09-FA93-0CA3-4EAFD9A0D82E}"/>
                </a:ext>
              </a:extLst>
            </p:cNvPr>
            <p:cNvSpPr/>
            <p:nvPr/>
          </p:nvSpPr>
          <p:spPr>
            <a:xfrm>
              <a:off x="951546" y="6445048"/>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1829224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DDFB-AF4D-2158-83EA-70707D8746A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582B8A3-5B3C-A471-CAB9-3D21A12FA5FB}"/>
              </a:ext>
            </a:extLst>
          </p:cNvPr>
          <p:cNvSpPr>
            <a:spLocks noGrp="1"/>
          </p:cNvSpPr>
          <p:nvPr>
            <p:ph type="title"/>
          </p:nvPr>
        </p:nvSpPr>
        <p:spPr>
          <a:xfrm>
            <a:off x="369000" y="288000"/>
            <a:ext cx="6120000" cy="307777"/>
          </a:xfrm>
        </p:spPr>
        <p:txBody>
          <a:bodyPr/>
          <a:lstStyle/>
          <a:p>
            <a:r>
              <a:rPr kumimoji="1" lang="ja-JP" altLang="en-US" dirty="0">
                <a:ln w="12700">
                  <a:solidFill>
                    <a:schemeClr val="bg2"/>
                  </a:solidFill>
                </a:ln>
                <a:solidFill>
                  <a:schemeClr val="bg2"/>
                </a:solidFill>
              </a:rPr>
              <a:t>１ 申請を提出する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9EF915B4-1BB0-5A28-F4AC-384B1B728FC3}"/>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12</a:t>
            </a:fld>
            <a:endParaRPr lang="ja-JP" altLang="en-US" dirty="0"/>
          </a:p>
        </p:txBody>
      </p:sp>
      <p:sp>
        <p:nvSpPr>
          <p:cNvPr id="2" name="四角形: 角を丸くする 1">
            <a:extLst>
              <a:ext uri="{FF2B5EF4-FFF2-40B4-BE49-F238E27FC236}">
                <a16:creationId xmlns:a16="http://schemas.microsoft.com/office/drawing/2014/main" id="{0B6E6382-485F-565C-F125-70F56EA5CF0B}"/>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申請をしたいアイコンを選択します。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CA73EB7B-D9D0-47E0-5C17-B7F4CE61FD1B}"/>
              </a:ext>
            </a:extLst>
          </p:cNvPr>
          <p:cNvSpPr/>
          <p:nvPr/>
        </p:nvSpPr>
        <p:spPr>
          <a:xfrm>
            <a:off x="370962" y="5184629"/>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申請の種別を選択し、［申請］をクリックします。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18" name="図 17">
            <a:extLst>
              <a:ext uri="{FF2B5EF4-FFF2-40B4-BE49-F238E27FC236}">
                <a16:creationId xmlns:a16="http://schemas.microsoft.com/office/drawing/2014/main" id="{D29936A3-CFF9-9061-F65F-4743ECC44B87}"/>
              </a:ext>
            </a:extLst>
          </p:cNvPr>
          <p:cNvPicPr>
            <a:picLocks noChangeAspect="1"/>
          </p:cNvPicPr>
          <p:nvPr/>
        </p:nvPicPr>
        <p:blipFill rotWithShape="1">
          <a:blip r:embed="rId2"/>
          <a:srcRect l="2924" t="5697" r="3504" b="7684"/>
          <a:stretch/>
        </p:blipFill>
        <p:spPr>
          <a:xfrm>
            <a:off x="453175" y="2124075"/>
            <a:ext cx="5933644" cy="1823938"/>
          </a:xfrm>
          <a:prstGeom prst="rect">
            <a:avLst/>
          </a:prstGeom>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8223293F-0B1C-F39E-14D3-B543023D1572}"/>
              </a:ext>
            </a:extLst>
          </p:cNvPr>
          <p:cNvSpPr/>
          <p:nvPr/>
        </p:nvSpPr>
        <p:spPr>
          <a:xfrm>
            <a:off x="471181" y="2253772"/>
            <a:ext cx="944869" cy="940278"/>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nvGrpSpPr>
          <p:cNvPr id="29" name="グループ化 28">
            <a:extLst>
              <a:ext uri="{FF2B5EF4-FFF2-40B4-BE49-F238E27FC236}">
                <a16:creationId xmlns:a16="http://schemas.microsoft.com/office/drawing/2014/main" id="{46F3D01D-36FF-7DDD-7CB1-A2316575CF98}"/>
              </a:ext>
            </a:extLst>
          </p:cNvPr>
          <p:cNvGrpSpPr/>
          <p:nvPr/>
        </p:nvGrpSpPr>
        <p:grpSpPr>
          <a:xfrm>
            <a:off x="1811171" y="5819609"/>
            <a:ext cx="3217652" cy="2156604"/>
            <a:chOff x="1592730" y="6189127"/>
            <a:chExt cx="3217652" cy="2156604"/>
          </a:xfrm>
        </p:grpSpPr>
        <p:pic>
          <p:nvPicPr>
            <p:cNvPr id="25" name="図 24">
              <a:extLst>
                <a:ext uri="{FF2B5EF4-FFF2-40B4-BE49-F238E27FC236}">
                  <a16:creationId xmlns:a16="http://schemas.microsoft.com/office/drawing/2014/main" id="{53DB557B-6632-0942-8CD1-C566E0CD3FD4}"/>
                </a:ext>
              </a:extLst>
            </p:cNvPr>
            <p:cNvPicPr>
              <a:picLocks noChangeAspect="1"/>
            </p:cNvPicPr>
            <p:nvPr/>
          </p:nvPicPr>
          <p:blipFill rotWithShape="1">
            <a:blip r:embed="rId3"/>
            <a:srcRect l="1427" t="3493" r="1732" b="3904"/>
            <a:stretch/>
          </p:blipFill>
          <p:spPr>
            <a:xfrm>
              <a:off x="1592730" y="6189127"/>
              <a:ext cx="3217652" cy="2156604"/>
            </a:xfrm>
            <a:prstGeom prst="rect">
              <a:avLst/>
            </a:prstGeom>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309C3448-BB27-78BC-2004-85B24705EE3C}"/>
                </a:ext>
              </a:extLst>
            </p:cNvPr>
            <p:cNvSpPr/>
            <p:nvPr/>
          </p:nvSpPr>
          <p:spPr>
            <a:xfrm>
              <a:off x="2600325" y="7910514"/>
              <a:ext cx="1143000" cy="39052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sp>
        <p:nvSpPr>
          <p:cNvPr id="27" name="テキスト ボックス 26">
            <a:extLst>
              <a:ext uri="{FF2B5EF4-FFF2-40B4-BE49-F238E27FC236}">
                <a16:creationId xmlns:a16="http://schemas.microsoft.com/office/drawing/2014/main" id="{61EF7739-FC23-1843-3C99-07E4BC552A06}"/>
              </a:ext>
            </a:extLst>
          </p:cNvPr>
          <p:cNvSpPr txBox="1"/>
          <p:nvPr/>
        </p:nvSpPr>
        <p:spPr>
          <a:xfrm>
            <a:off x="744220" y="8371992"/>
            <a:ext cx="5085080" cy="430887"/>
          </a:xfrm>
          <a:prstGeom prst="rect">
            <a:avLst/>
          </a:prstGeom>
          <a:noFill/>
        </p:spPr>
        <p:txBody>
          <a:bodyPr wrap="square">
            <a:spAutoFit/>
          </a:bodyPr>
          <a:lstStyle/>
          <a:p>
            <a:r>
              <a:rPr lang="en-US" altLang="ja-JP" sz="1100" dirty="0">
                <a:solidFill>
                  <a:srgbClr val="FF0000"/>
                </a:solidFill>
                <a:latin typeface="+mn-ea"/>
                <a:ea typeface="+mn-ea"/>
                <a:cs typeface="Arial" panose="020B0604020202020204" pitchFamily="34" charset="0"/>
              </a:rPr>
              <a:t>※</a:t>
            </a:r>
            <a:r>
              <a:rPr lang="ja-JP" altLang="en-US" sz="1100" dirty="0">
                <a:solidFill>
                  <a:srgbClr val="FF0000"/>
                </a:solidFill>
                <a:latin typeface="+mn-ea"/>
                <a:ea typeface="+mn-ea"/>
                <a:cs typeface="Arial" panose="020B0604020202020204" pitchFamily="34" charset="0"/>
              </a:rPr>
              <a:t>　管理者側にて事前申請の利用をしないと設定している場合は</a:t>
            </a:r>
            <a:br>
              <a:rPr lang="en-US" altLang="ja-JP" sz="1100" dirty="0">
                <a:solidFill>
                  <a:srgbClr val="FF0000"/>
                </a:solidFill>
                <a:latin typeface="+mn-ea"/>
                <a:ea typeface="+mn-ea"/>
                <a:cs typeface="Arial" panose="020B0604020202020204" pitchFamily="34" charset="0"/>
              </a:rPr>
            </a:br>
            <a:r>
              <a:rPr lang="en-US" altLang="ja-JP" sz="1100" dirty="0">
                <a:solidFill>
                  <a:srgbClr val="FF0000"/>
                </a:solidFill>
                <a:latin typeface="+mn-ea"/>
                <a:ea typeface="+mn-ea"/>
                <a:cs typeface="Arial" panose="020B0604020202020204" pitchFamily="34" charset="0"/>
              </a:rPr>
              <a:t>     </a:t>
            </a:r>
            <a:r>
              <a:rPr lang="ja-JP" altLang="en-US" sz="1100" dirty="0">
                <a:solidFill>
                  <a:srgbClr val="FF0000"/>
                </a:solidFill>
                <a:latin typeface="+mn-ea"/>
                <a:ea typeface="+mn-ea"/>
                <a:cs typeface="Arial" panose="020B0604020202020204" pitchFamily="34" charset="0"/>
              </a:rPr>
              <a:t>上記画面は表示されず、清算申請の画面へ遷移します。</a:t>
            </a:r>
          </a:p>
        </p:txBody>
      </p:sp>
      <p:pic>
        <p:nvPicPr>
          <p:cNvPr id="30" name="グラフィックス 29" descr="再生 単色塗りつぶし">
            <a:extLst>
              <a:ext uri="{FF2B5EF4-FFF2-40B4-BE49-F238E27FC236}">
                <a16:creationId xmlns:a16="http://schemas.microsoft.com/office/drawing/2014/main" id="{6A3B50F6-191C-2D0D-6FE1-3F0C4EE069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0711" y="4610636"/>
            <a:ext cx="231627" cy="456907"/>
          </a:xfrm>
          <a:prstGeom prst="rect">
            <a:avLst/>
          </a:prstGeom>
        </p:spPr>
      </p:pic>
      <p:pic>
        <p:nvPicPr>
          <p:cNvPr id="31" name="グラフィックス 30" descr="再生 単色塗りつぶし">
            <a:extLst>
              <a:ext uri="{FF2B5EF4-FFF2-40B4-BE49-F238E27FC236}">
                <a16:creationId xmlns:a16="http://schemas.microsoft.com/office/drawing/2014/main" id="{B498D768-FB5C-FF3C-4B59-E06AC34A3B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83821" y="8845236"/>
            <a:ext cx="231627" cy="456907"/>
          </a:xfrm>
          <a:prstGeom prst="rect">
            <a:avLst/>
          </a:prstGeom>
        </p:spPr>
      </p:pic>
    </p:spTree>
    <p:extLst>
      <p:ext uri="{BB962C8B-B14F-4D97-AF65-F5344CB8AC3E}">
        <p14:creationId xmlns:p14="http://schemas.microsoft.com/office/powerpoint/2010/main" val="3728848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5F7C-9BB6-367B-C12E-36BB42C3F2D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D3A1F0E-9134-F3E6-80F6-6447631C91C0}"/>
              </a:ext>
            </a:extLst>
          </p:cNvPr>
          <p:cNvSpPr>
            <a:spLocks noGrp="1"/>
          </p:cNvSpPr>
          <p:nvPr>
            <p:ph type="title"/>
          </p:nvPr>
        </p:nvSpPr>
        <p:spPr>
          <a:xfrm>
            <a:off x="369000" y="288000"/>
            <a:ext cx="6120000" cy="307777"/>
          </a:xfrm>
        </p:spPr>
        <p:txBody>
          <a:bodyPr/>
          <a:lstStyle/>
          <a:p>
            <a:r>
              <a:rPr kumimoji="1" lang="ja-JP" altLang="en-US" dirty="0">
                <a:ln w="12700">
                  <a:solidFill>
                    <a:schemeClr val="bg2"/>
                  </a:solidFill>
                </a:ln>
                <a:solidFill>
                  <a:schemeClr val="bg2"/>
                </a:solidFill>
              </a:rPr>
              <a:t>１ 申請を提出する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D19EC5E1-7854-5E1F-786A-22F6DA4EAFE4}"/>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13</a:t>
            </a:fld>
            <a:endParaRPr lang="ja-JP" altLang="en-US" dirty="0"/>
          </a:p>
        </p:txBody>
      </p:sp>
      <p:sp>
        <p:nvSpPr>
          <p:cNvPr id="2" name="四角形: 角を丸くする 1">
            <a:extLst>
              <a:ext uri="{FF2B5EF4-FFF2-40B4-BE49-F238E27FC236}">
                <a16:creationId xmlns:a16="http://schemas.microsoft.com/office/drawing/2014/main" id="{742C5969-5A3A-C6E6-57DA-D0F1BEEEACD3}"/>
              </a:ext>
            </a:extLst>
          </p:cNvPr>
          <p:cNvSpPr/>
          <p:nvPr/>
        </p:nvSpPr>
        <p:spPr>
          <a:xfrm>
            <a:off x="370962" y="952966"/>
            <a:ext cx="6116079" cy="804301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ln w="25400">
                  <a:noFill/>
                </a:ln>
                <a:solidFill>
                  <a:sysClr val="windowText" lastClr="000000"/>
                </a:solidFill>
                <a:latin typeface="HG丸ｺﾞｼｯｸM-PRO" panose="020F0600000000000000" pitchFamily="50" charset="-128"/>
                <a:ea typeface="HG丸ｺﾞｼｯｸM-PRO" panose="020F0600000000000000" pitchFamily="50" charset="-128"/>
              </a:rPr>
              <a:t>申請</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に必要となる情報を入力します。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4" name="図 3">
            <a:extLst>
              <a:ext uri="{FF2B5EF4-FFF2-40B4-BE49-F238E27FC236}">
                <a16:creationId xmlns:a16="http://schemas.microsoft.com/office/drawing/2014/main" id="{03B3EC41-61BC-373C-A426-F02C2760D372}"/>
              </a:ext>
            </a:extLst>
          </p:cNvPr>
          <p:cNvPicPr>
            <a:picLocks noChangeAspect="1"/>
          </p:cNvPicPr>
          <p:nvPr/>
        </p:nvPicPr>
        <p:blipFill rotWithShape="1">
          <a:blip r:embed="rId2"/>
          <a:srcRect l="1216" t="2420" r="1514" b="4616"/>
          <a:stretch/>
        </p:blipFill>
        <p:spPr>
          <a:xfrm>
            <a:off x="612475" y="2010424"/>
            <a:ext cx="5633049" cy="2449068"/>
          </a:xfrm>
          <a:prstGeom prst="rect">
            <a:avLst/>
          </a:prstGeom>
          <a:effectLst>
            <a:outerShdw blurRad="63500" sx="102000" sy="102000" algn="ctr" rotWithShape="0">
              <a:prstClr val="black">
                <a:alpha val="40000"/>
              </a:prstClr>
            </a:outerShdw>
          </a:effectLst>
        </p:spPr>
      </p:pic>
      <p:sp>
        <p:nvSpPr>
          <p:cNvPr id="5" name="テキスト ボックス 4">
            <a:extLst>
              <a:ext uri="{FF2B5EF4-FFF2-40B4-BE49-F238E27FC236}">
                <a16:creationId xmlns:a16="http://schemas.microsoft.com/office/drawing/2014/main" id="{24DCB916-C824-2BB6-7BBD-614ECB76BAA9}"/>
              </a:ext>
            </a:extLst>
          </p:cNvPr>
          <p:cNvSpPr txBox="1"/>
          <p:nvPr/>
        </p:nvSpPr>
        <p:spPr>
          <a:xfrm>
            <a:off x="612475" y="1635009"/>
            <a:ext cx="5085080" cy="261610"/>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ヘッダー項目</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p:txBody>
      </p:sp>
      <p:sp>
        <p:nvSpPr>
          <p:cNvPr id="19" name="四角形: 角を丸くする 18">
            <a:extLst>
              <a:ext uri="{FF2B5EF4-FFF2-40B4-BE49-F238E27FC236}">
                <a16:creationId xmlns:a16="http://schemas.microsoft.com/office/drawing/2014/main" id="{B8AA6C77-173F-2E6F-60E3-7715B265537B}"/>
              </a:ext>
            </a:extLst>
          </p:cNvPr>
          <p:cNvSpPr/>
          <p:nvPr/>
        </p:nvSpPr>
        <p:spPr>
          <a:xfrm>
            <a:off x="646670" y="2388500"/>
            <a:ext cx="5458855" cy="163105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7" name="テキスト ボックス 6">
            <a:extLst>
              <a:ext uri="{FF2B5EF4-FFF2-40B4-BE49-F238E27FC236}">
                <a16:creationId xmlns:a16="http://schemas.microsoft.com/office/drawing/2014/main" id="{3786E0C2-0CD3-0ACE-E956-E20B62567CE4}"/>
              </a:ext>
            </a:extLst>
          </p:cNvPr>
          <p:cNvSpPr txBox="1"/>
          <p:nvPr/>
        </p:nvSpPr>
        <p:spPr>
          <a:xfrm>
            <a:off x="612475" y="4867028"/>
            <a:ext cx="5085080" cy="261610"/>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明細項目</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p:txBody>
      </p:sp>
      <p:pic>
        <p:nvPicPr>
          <p:cNvPr id="8" name="図 7">
            <a:extLst>
              <a:ext uri="{FF2B5EF4-FFF2-40B4-BE49-F238E27FC236}">
                <a16:creationId xmlns:a16="http://schemas.microsoft.com/office/drawing/2014/main" id="{E19F9BA5-DC59-5565-A310-1503B3A4ABB2}"/>
              </a:ext>
            </a:extLst>
          </p:cNvPr>
          <p:cNvPicPr>
            <a:picLocks noChangeAspect="1"/>
          </p:cNvPicPr>
          <p:nvPr/>
        </p:nvPicPr>
        <p:blipFill rotWithShape="1">
          <a:blip r:embed="rId3"/>
          <a:srcRect l="2788" t="5861" r="3653" b="4731"/>
          <a:stretch/>
        </p:blipFill>
        <p:spPr>
          <a:xfrm>
            <a:off x="612474" y="5291435"/>
            <a:ext cx="5633049" cy="2903724"/>
          </a:xfrm>
          <a:prstGeom prst="rect">
            <a:avLst/>
          </a:prstGeom>
          <a:effectLst>
            <a:outerShdw blurRad="63500" sx="102000" sy="102000" algn="ctr" rotWithShape="0">
              <a:prstClr val="black">
                <a:alpha val="40000"/>
              </a:prstClr>
            </a:outerShdw>
          </a:effectLst>
        </p:spPr>
      </p:pic>
      <p:sp>
        <p:nvSpPr>
          <p:cNvPr id="10" name="四角形: 角を丸くする 9">
            <a:extLst>
              <a:ext uri="{FF2B5EF4-FFF2-40B4-BE49-F238E27FC236}">
                <a16:creationId xmlns:a16="http://schemas.microsoft.com/office/drawing/2014/main" id="{3B9B54E8-902E-6BF6-BAE7-B6B9C9E9FB97}"/>
              </a:ext>
            </a:extLst>
          </p:cNvPr>
          <p:cNvSpPr/>
          <p:nvPr/>
        </p:nvSpPr>
        <p:spPr>
          <a:xfrm>
            <a:off x="699570" y="6438900"/>
            <a:ext cx="5458855" cy="1746507"/>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1" name="テキスト ボックス 10">
            <a:extLst>
              <a:ext uri="{FF2B5EF4-FFF2-40B4-BE49-F238E27FC236}">
                <a16:creationId xmlns:a16="http://schemas.microsoft.com/office/drawing/2014/main" id="{860708FB-A213-5435-10AA-E707B50B72A5}"/>
              </a:ext>
            </a:extLst>
          </p:cNvPr>
          <p:cNvSpPr txBox="1"/>
          <p:nvPr/>
        </p:nvSpPr>
        <p:spPr>
          <a:xfrm>
            <a:off x="612475" y="8333957"/>
            <a:ext cx="5085080" cy="261610"/>
          </a:xfrm>
          <a:prstGeom prst="rect">
            <a:avLst/>
          </a:prstGeom>
          <a:noFill/>
        </p:spPr>
        <p:txBody>
          <a:bodyPr wrap="square">
            <a:spAutoFit/>
          </a:bodyPr>
          <a:lstStyle/>
          <a:p>
            <a:r>
              <a:rPr lang="en-US" altLang="ja-JP" sz="1100" dirty="0">
                <a:solidFill>
                  <a:srgbClr val="FF0000"/>
                </a:solidFill>
                <a:latin typeface="+mn-ea"/>
                <a:ea typeface="+mn-ea"/>
                <a:cs typeface="Arial" panose="020B0604020202020204" pitchFamily="34" charset="0"/>
              </a:rPr>
              <a:t>※</a:t>
            </a:r>
            <a:r>
              <a:rPr lang="ja-JP" altLang="en-US" sz="1100" dirty="0">
                <a:solidFill>
                  <a:srgbClr val="FF0000"/>
                </a:solidFill>
                <a:latin typeface="+mn-ea"/>
                <a:ea typeface="+mn-ea"/>
                <a:cs typeface="Arial" panose="020B0604020202020204" pitchFamily="34" charset="0"/>
              </a:rPr>
              <a:t>ヘッダー・明細の項目はお客さまごとに異なります。</a:t>
            </a:r>
          </a:p>
        </p:txBody>
      </p:sp>
      <p:pic>
        <p:nvPicPr>
          <p:cNvPr id="12" name="グラフィックス 11" descr="再生 単色塗りつぶし">
            <a:extLst>
              <a:ext uri="{FF2B5EF4-FFF2-40B4-BE49-F238E27FC236}">
                <a16:creationId xmlns:a16="http://schemas.microsoft.com/office/drawing/2014/main" id="{E42F6ED1-EF76-D2F2-D447-CBE53785C5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725114" y="8851913"/>
            <a:ext cx="231627" cy="456907"/>
          </a:xfrm>
          <a:prstGeom prst="rect">
            <a:avLst/>
          </a:prstGeom>
        </p:spPr>
      </p:pic>
    </p:spTree>
    <p:extLst>
      <p:ext uri="{BB962C8B-B14F-4D97-AF65-F5344CB8AC3E}">
        <p14:creationId xmlns:p14="http://schemas.microsoft.com/office/powerpoint/2010/main" val="240646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5774-A6FD-69D1-B5E4-B0E9427B2A6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D4D76A8-8B1D-8447-FB0E-06D1E308E207}"/>
              </a:ext>
            </a:extLst>
          </p:cNvPr>
          <p:cNvSpPr>
            <a:spLocks noGrp="1"/>
          </p:cNvSpPr>
          <p:nvPr>
            <p:ph type="title"/>
          </p:nvPr>
        </p:nvSpPr>
        <p:spPr>
          <a:xfrm>
            <a:off x="369000" y="288000"/>
            <a:ext cx="6120000" cy="307777"/>
          </a:xfrm>
        </p:spPr>
        <p:txBody>
          <a:bodyPr/>
          <a:lstStyle/>
          <a:p>
            <a:r>
              <a:rPr kumimoji="1" lang="ja-JP" altLang="en-US" dirty="0">
                <a:ln w="12700">
                  <a:solidFill>
                    <a:schemeClr val="bg2"/>
                  </a:solidFill>
                </a:ln>
                <a:solidFill>
                  <a:schemeClr val="bg2"/>
                </a:solidFill>
              </a:rPr>
              <a:t>１ 申請を提出する ③</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2511D021-7E66-488B-E525-6D1088725C24}"/>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14</a:t>
            </a:fld>
            <a:endParaRPr lang="ja-JP" altLang="en-US" dirty="0"/>
          </a:p>
        </p:txBody>
      </p:sp>
      <p:sp>
        <p:nvSpPr>
          <p:cNvPr id="2" name="四角形: 角を丸くする 1">
            <a:extLst>
              <a:ext uri="{FF2B5EF4-FFF2-40B4-BE49-F238E27FC236}">
                <a16:creationId xmlns:a16="http://schemas.microsoft.com/office/drawing/2014/main" id="{AB639B34-1D68-8F55-F9F0-3F4BD708FC86}"/>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ja-JP" altLang="en-US"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４</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61C2EDC6-CE25-9084-8350-71D77BBA3781}"/>
              </a:ext>
            </a:extLst>
          </p:cNvPr>
          <p:cNvSpPr/>
          <p:nvPr/>
        </p:nvSpPr>
        <p:spPr>
          <a:xfrm>
            <a:off x="370962" y="5184629"/>
            <a:ext cx="6116079" cy="3811347"/>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ja-JP" altLang="en-US"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５</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4" name="図 3">
            <a:extLst>
              <a:ext uri="{FF2B5EF4-FFF2-40B4-BE49-F238E27FC236}">
                <a16:creationId xmlns:a16="http://schemas.microsoft.com/office/drawing/2014/main" id="{AD4D2BCE-CCFA-027E-2268-210A5EE53A2F}"/>
              </a:ext>
            </a:extLst>
          </p:cNvPr>
          <p:cNvPicPr>
            <a:picLocks noChangeAspect="1"/>
          </p:cNvPicPr>
          <p:nvPr/>
        </p:nvPicPr>
        <p:blipFill rotWithShape="1">
          <a:blip r:embed="rId2"/>
          <a:srcRect l="1394" t="3506" r="1563" b="7127"/>
          <a:stretch/>
        </p:blipFill>
        <p:spPr>
          <a:xfrm>
            <a:off x="609600" y="2182806"/>
            <a:ext cx="5611070" cy="1376809"/>
          </a:xfrm>
          <a:prstGeom prst="rect">
            <a:avLst/>
          </a:prstGeom>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77ED3747-0F42-30F4-4E14-98BF930759F5}"/>
              </a:ext>
            </a:extLst>
          </p:cNvPr>
          <p:cNvSpPr/>
          <p:nvPr/>
        </p:nvSpPr>
        <p:spPr>
          <a:xfrm>
            <a:off x="3961766" y="3124200"/>
            <a:ext cx="944869" cy="36163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5" name="図 4">
            <a:extLst>
              <a:ext uri="{FF2B5EF4-FFF2-40B4-BE49-F238E27FC236}">
                <a16:creationId xmlns:a16="http://schemas.microsoft.com/office/drawing/2014/main" id="{1FC90B8C-F3CB-67FC-6135-45089BE4BFAE}"/>
              </a:ext>
            </a:extLst>
          </p:cNvPr>
          <p:cNvPicPr>
            <a:picLocks noChangeAspect="1"/>
          </p:cNvPicPr>
          <p:nvPr/>
        </p:nvPicPr>
        <p:blipFill>
          <a:blip r:embed="rId3"/>
          <a:stretch>
            <a:fillRect/>
          </a:stretch>
        </p:blipFill>
        <p:spPr>
          <a:xfrm>
            <a:off x="1707926" y="5878185"/>
            <a:ext cx="3442148" cy="2300710"/>
          </a:xfrm>
          <a:prstGeom prst="rect">
            <a:avLst/>
          </a:prstGeom>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DDC0B778-3209-7D0C-75A4-02A889779AE2}"/>
              </a:ext>
            </a:extLst>
          </p:cNvPr>
          <p:cNvSpPr/>
          <p:nvPr/>
        </p:nvSpPr>
        <p:spPr>
          <a:xfrm>
            <a:off x="2956565" y="7770861"/>
            <a:ext cx="944869" cy="36163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8" name="グラフィックス 7" descr="再生 単色塗りつぶし">
            <a:extLst>
              <a:ext uri="{FF2B5EF4-FFF2-40B4-BE49-F238E27FC236}">
                <a16:creationId xmlns:a16="http://schemas.microsoft.com/office/drawing/2014/main" id="{0BA9F18E-B651-FAD4-1446-BDF2BD9448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0711" y="4610636"/>
            <a:ext cx="231627" cy="456907"/>
          </a:xfrm>
          <a:prstGeom prst="rect">
            <a:avLst/>
          </a:prstGeom>
        </p:spPr>
      </p:pic>
    </p:spTree>
    <p:extLst>
      <p:ext uri="{BB962C8B-B14F-4D97-AF65-F5344CB8AC3E}">
        <p14:creationId xmlns:p14="http://schemas.microsoft.com/office/powerpoint/2010/main" val="69660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CF97-D429-66CB-31B4-90DE9A492E5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65B1F717-DB1D-363B-74C7-D0A6AEA4A051}"/>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2</a:t>
            </a:r>
            <a:r>
              <a:rPr kumimoji="1" lang="ja-JP" altLang="en-US" dirty="0">
                <a:ln w="12700">
                  <a:solidFill>
                    <a:schemeClr val="bg2"/>
                  </a:solidFill>
                </a:ln>
                <a:solidFill>
                  <a:schemeClr val="bg2"/>
                </a:solidFill>
              </a:rPr>
              <a:t> ファイルをアップロードする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D686544E-90CC-533B-15BD-9046F872AFDE}"/>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15</a:t>
            </a:fld>
            <a:endParaRPr lang="ja-JP" altLang="en-US" dirty="0"/>
          </a:p>
        </p:txBody>
      </p:sp>
      <p:sp>
        <p:nvSpPr>
          <p:cNvPr id="2" name="四角形: 角を丸くする 1">
            <a:extLst>
              <a:ext uri="{FF2B5EF4-FFF2-40B4-BE49-F238E27FC236}">
                <a16:creationId xmlns:a16="http://schemas.microsoft.com/office/drawing/2014/main" id="{A623309C-FFE6-0A69-9095-7C85CF5B93F4}"/>
              </a:ext>
            </a:extLst>
          </p:cNvPr>
          <p:cNvSpPr/>
          <p:nvPr/>
        </p:nvSpPr>
        <p:spPr>
          <a:xfrm>
            <a:off x="370962" y="2224955"/>
            <a:ext cx="6116079" cy="2539358"/>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［添付］をクリックします。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33345D5D-DE4D-22D8-AD40-E6EEF30E1CC7}"/>
              </a:ext>
            </a:extLst>
          </p:cNvPr>
          <p:cNvSpPr/>
          <p:nvPr/>
        </p:nvSpPr>
        <p:spPr>
          <a:xfrm>
            <a:off x="370962" y="5184629"/>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［新しいファイルをアップロード］をクリックします。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52E8C374-8059-F6A8-39CC-371794AB05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31" name="グラフィックス 30" descr="再生 単色塗りつぶし">
            <a:extLst>
              <a:ext uri="{FF2B5EF4-FFF2-40B4-BE49-F238E27FC236}">
                <a16:creationId xmlns:a16="http://schemas.microsoft.com/office/drawing/2014/main" id="{C1102729-9048-D00F-D2F4-2272011185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83821" y="8845236"/>
            <a:ext cx="231627" cy="456907"/>
          </a:xfrm>
          <a:prstGeom prst="rect">
            <a:avLst/>
          </a:prstGeom>
        </p:spPr>
      </p:pic>
      <p:pic>
        <p:nvPicPr>
          <p:cNvPr id="11" name="図 1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8A860EC-D6F5-40A6-34E2-CC52E2B5CEAB}"/>
              </a:ext>
            </a:extLst>
          </p:cNvPr>
          <p:cNvPicPr>
            <a:picLocks noChangeAspect="1"/>
          </p:cNvPicPr>
          <p:nvPr/>
        </p:nvPicPr>
        <p:blipFill rotWithShape="1">
          <a:blip r:embed="rId4">
            <a:extLst>
              <a:ext uri="{28A0092B-C50C-407E-A947-70E740481C1C}">
                <a14:useLocalDpi xmlns:a14="http://schemas.microsoft.com/office/drawing/2010/main" val="0"/>
              </a:ext>
            </a:extLst>
          </a:blip>
          <a:srcRect l="1344" t="2845" r="1430" b="5951"/>
          <a:stretch/>
        </p:blipFill>
        <p:spPr>
          <a:xfrm>
            <a:off x="973919" y="6148042"/>
            <a:ext cx="4910162" cy="1803634"/>
          </a:xfrm>
          <a:prstGeom prst="rect">
            <a:avLst/>
          </a:prstGeom>
          <a:effectLst>
            <a:outerShdw blurRad="63500" sx="102000" sy="102000" algn="ctr" rotWithShape="0">
              <a:prstClr val="black">
                <a:alpha val="40000"/>
              </a:prstClr>
            </a:outerShdw>
          </a:effectLst>
        </p:spPr>
      </p:pic>
      <p:grpSp>
        <p:nvGrpSpPr>
          <p:cNvPr id="12" name="グループ化 11">
            <a:extLst>
              <a:ext uri="{FF2B5EF4-FFF2-40B4-BE49-F238E27FC236}">
                <a16:creationId xmlns:a16="http://schemas.microsoft.com/office/drawing/2014/main" id="{9E76C6B4-F1D8-F061-5CEC-CB0510C16DC8}"/>
              </a:ext>
            </a:extLst>
          </p:cNvPr>
          <p:cNvGrpSpPr/>
          <p:nvPr/>
        </p:nvGrpSpPr>
        <p:grpSpPr>
          <a:xfrm>
            <a:off x="642668" y="3164902"/>
            <a:ext cx="5584583" cy="1078303"/>
            <a:chOff x="642668" y="2115747"/>
            <a:chExt cx="5584583" cy="1078303"/>
          </a:xfrm>
        </p:grpSpPr>
        <p:pic>
          <p:nvPicPr>
            <p:cNvPr id="7" name="図 6">
              <a:extLst>
                <a:ext uri="{FF2B5EF4-FFF2-40B4-BE49-F238E27FC236}">
                  <a16:creationId xmlns:a16="http://schemas.microsoft.com/office/drawing/2014/main" id="{76492019-9DB7-331F-1AA9-1DCAFB265624}"/>
                </a:ext>
              </a:extLst>
            </p:cNvPr>
            <p:cNvPicPr>
              <a:picLocks noChangeAspect="1"/>
            </p:cNvPicPr>
            <p:nvPr/>
          </p:nvPicPr>
          <p:blipFill rotWithShape="1">
            <a:blip r:embed="rId5"/>
            <a:srcRect l="746" t="7330" r="1283" b="5969"/>
            <a:stretch/>
          </p:blipFill>
          <p:spPr>
            <a:xfrm>
              <a:off x="642668" y="2115747"/>
              <a:ext cx="5572664" cy="1078303"/>
            </a:xfrm>
            <a:prstGeom prst="rect">
              <a:avLst/>
            </a:prstGeom>
            <a:effectLst>
              <a:outerShdw blurRad="63500" sx="102000" sy="102000" algn="ctr" rotWithShape="0">
                <a:prstClr val="black">
                  <a:alpha val="40000"/>
                </a:prstClr>
              </a:outerShdw>
            </a:effectLst>
          </p:spPr>
        </p:pic>
        <p:sp>
          <p:nvSpPr>
            <p:cNvPr id="14" name="四角形: 角を丸くする 13">
              <a:extLst>
                <a:ext uri="{FF2B5EF4-FFF2-40B4-BE49-F238E27FC236}">
                  <a16:creationId xmlns:a16="http://schemas.microsoft.com/office/drawing/2014/main" id="{66B7ED75-9866-F9C9-464E-C249B472450D}"/>
                </a:ext>
              </a:extLst>
            </p:cNvPr>
            <p:cNvSpPr/>
            <p:nvPr/>
          </p:nvSpPr>
          <p:spPr>
            <a:xfrm>
              <a:off x="5884081" y="2115747"/>
              <a:ext cx="343170" cy="52585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sp>
        <p:nvSpPr>
          <p:cNvPr id="19" name="四角形: 角を丸くする 18">
            <a:extLst>
              <a:ext uri="{FF2B5EF4-FFF2-40B4-BE49-F238E27FC236}">
                <a16:creationId xmlns:a16="http://schemas.microsoft.com/office/drawing/2014/main" id="{D08CE1B4-96DF-195F-ECCD-7BE81448F5D4}"/>
              </a:ext>
            </a:extLst>
          </p:cNvPr>
          <p:cNvSpPr/>
          <p:nvPr/>
        </p:nvSpPr>
        <p:spPr>
          <a:xfrm>
            <a:off x="1676400" y="7612380"/>
            <a:ext cx="1805940" cy="35701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nvGrpSpPr>
          <p:cNvPr id="5" name="グループ化 4">
            <a:extLst>
              <a:ext uri="{FF2B5EF4-FFF2-40B4-BE49-F238E27FC236}">
                <a16:creationId xmlns:a16="http://schemas.microsoft.com/office/drawing/2014/main" id="{1CCA076B-9042-A978-9887-E82721BD84C2}"/>
              </a:ext>
            </a:extLst>
          </p:cNvPr>
          <p:cNvGrpSpPr/>
          <p:nvPr/>
        </p:nvGrpSpPr>
        <p:grpSpPr>
          <a:xfrm>
            <a:off x="369000" y="873626"/>
            <a:ext cx="6120000" cy="992330"/>
            <a:chOff x="189000" y="4326247"/>
            <a:chExt cx="6480000" cy="1296851"/>
          </a:xfrm>
        </p:grpSpPr>
        <p:sp>
          <p:nvSpPr>
            <p:cNvPr id="6" name="四角形: 角を丸くする 5">
              <a:extLst>
                <a:ext uri="{FF2B5EF4-FFF2-40B4-BE49-F238E27FC236}">
                  <a16:creationId xmlns:a16="http://schemas.microsoft.com/office/drawing/2014/main" id="{08519262-A0E6-29F7-9957-8F7498D57026}"/>
                </a:ext>
              </a:extLst>
            </p:cNvPr>
            <p:cNvSpPr/>
            <p:nvPr/>
          </p:nvSpPr>
          <p:spPr>
            <a:xfrm>
              <a:off x="189000" y="4432300"/>
              <a:ext cx="6480000" cy="1190798"/>
            </a:xfrm>
            <a:prstGeom prst="roundRect">
              <a:avLst>
                <a:gd name="adj" fmla="val 60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［新しいファイルをアップロード］は、ジンジャー経費のオプション「ファイル添付」をご契約のお客さまのみ使用できます</a:t>
              </a: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a:t>
              </a:r>
              <a:endParaRPr lang="en-US" altLang="ja-JP" sz="1100" b="0" i="0" dirty="0">
                <a:solidFill>
                  <a:srgbClr val="FF0000"/>
                </a:solidFill>
                <a:effectLst/>
                <a:latin typeface="HG丸ｺﾞｼｯｸM-PRO" panose="020F0600000000000000" pitchFamily="50" charset="-128"/>
                <a:ea typeface="HG丸ｺﾞｼｯｸM-PRO" panose="020F0600000000000000" pitchFamily="50" charset="-128"/>
              </a:endParaRPr>
            </a:p>
            <a:p>
              <a:pPr marL="180000" marR="0" lvl="0" indent="0" algn="l" rtl="0">
                <a:lnSpc>
                  <a:spcPct val="140000"/>
                </a:lnSpc>
                <a:spcBef>
                  <a:spcPts val="0"/>
                </a:spcBef>
                <a:spcAft>
                  <a:spcPts val="0"/>
                </a:spcAft>
                <a:buClr>
                  <a:srgbClr val="3B3838"/>
                </a:buClr>
                <a:buSzPts val="1100"/>
                <a:buFont typeface="Arial"/>
                <a:buNone/>
              </a:pP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［登録済みのファイルから選択］は、経費の基本機能として利用できます。</a:t>
              </a:r>
            </a:p>
          </p:txBody>
        </p:sp>
        <p:grpSp>
          <p:nvGrpSpPr>
            <p:cNvPr id="8" name="グループ化 7">
              <a:extLst>
                <a:ext uri="{FF2B5EF4-FFF2-40B4-BE49-F238E27FC236}">
                  <a16:creationId xmlns:a16="http://schemas.microsoft.com/office/drawing/2014/main" id="{787AC094-A2DF-01AA-876A-3E261B710437}"/>
                </a:ext>
              </a:extLst>
            </p:cNvPr>
            <p:cNvGrpSpPr/>
            <p:nvPr/>
          </p:nvGrpSpPr>
          <p:grpSpPr>
            <a:xfrm>
              <a:off x="404308" y="4326247"/>
              <a:ext cx="699405" cy="203106"/>
              <a:chOff x="347158" y="4326247"/>
              <a:chExt cx="699405" cy="203106"/>
            </a:xfrm>
          </p:grpSpPr>
          <p:sp>
            <p:nvSpPr>
              <p:cNvPr id="9" name="正方形/長方形 8">
                <a:extLst>
                  <a:ext uri="{FF2B5EF4-FFF2-40B4-BE49-F238E27FC236}">
                    <a16:creationId xmlns:a16="http://schemas.microsoft.com/office/drawing/2014/main" id="{63B9E5B6-6F86-FDA3-67C9-F688DBDB2E8A}"/>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10" name="グラフィックス 9" descr="警告 単色塗りつぶし">
                <a:extLst>
                  <a:ext uri="{FF2B5EF4-FFF2-40B4-BE49-F238E27FC236}">
                    <a16:creationId xmlns:a16="http://schemas.microsoft.com/office/drawing/2014/main" id="{74A3DB65-85F2-89AC-1477-F2A83588D4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225185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99757-3E40-04AF-2F29-8CE3322BF9E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82BC108A-21CF-1D46-492C-39CA2A3AB3DF}"/>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2</a:t>
            </a:r>
            <a:r>
              <a:rPr kumimoji="1" lang="ja-JP" altLang="en-US" dirty="0">
                <a:ln w="12700">
                  <a:solidFill>
                    <a:schemeClr val="bg2"/>
                  </a:solidFill>
                </a:ln>
                <a:solidFill>
                  <a:schemeClr val="bg2"/>
                </a:solidFill>
              </a:rPr>
              <a:t> ファイルをアップロードする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95A45DC2-CC5D-9AFB-1A97-D3A3831C2FD5}"/>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16</a:t>
            </a:fld>
            <a:endParaRPr lang="ja-JP" altLang="en-US" dirty="0"/>
          </a:p>
        </p:txBody>
      </p:sp>
      <p:sp>
        <p:nvSpPr>
          <p:cNvPr id="2" name="四角形: 角を丸くする 1">
            <a:extLst>
              <a:ext uri="{FF2B5EF4-FFF2-40B4-BE49-F238E27FC236}">
                <a16:creationId xmlns:a16="http://schemas.microsoft.com/office/drawing/2014/main" id="{B07784E7-9104-FE34-8EF6-2E8988708DFB}"/>
              </a:ext>
            </a:extLst>
          </p:cNvPr>
          <p:cNvSpPr/>
          <p:nvPr/>
        </p:nvSpPr>
        <p:spPr>
          <a:xfrm>
            <a:off x="370962" y="952966"/>
            <a:ext cx="6116079" cy="804301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ファイルをアップロードします。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8" name="図 7">
            <a:extLst>
              <a:ext uri="{FF2B5EF4-FFF2-40B4-BE49-F238E27FC236}">
                <a16:creationId xmlns:a16="http://schemas.microsoft.com/office/drawing/2014/main" id="{EFB951CA-EBA1-131F-83E8-970E5E0BEA13}"/>
              </a:ext>
            </a:extLst>
          </p:cNvPr>
          <p:cNvPicPr>
            <a:picLocks noChangeAspect="1"/>
          </p:cNvPicPr>
          <p:nvPr/>
        </p:nvPicPr>
        <p:blipFill rotWithShape="1">
          <a:blip r:embed="rId2"/>
          <a:srcRect l="24444" t="59394" r="31112" b="8246"/>
          <a:stretch/>
        </p:blipFill>
        <p:spPr>
          <a:xfrm>
            <a:off x="1828801" y="1791842"/>
            <a:ext cx="3189700" cy="2472362"/>
          </a:xfrm>
          <a:prstGeom prst="rect">
            <a:avLst/>
          </a:prstGeom>
          <a:ln>
            <a:noFill/>
          </a:ln>
          <a:effectLst>
            <a:outerShdw blurRad="63500" sx="102000" sy="102000" algn="ctr" rotWithShape="0">
              <a:prstClr val="black">
                <a:alpha val="40000"/>
              </a:prstClr>
            </a:outerShdw>
          </a:effectLst>
        </p:spPr>
      </p:pic>
      <p:sp>
        <p:nvSpPr>
          <p:cNvPr id="14" name="四角形: 角を丸くする 13">
            <a:extLst>
              <a:ext uri="{FF2B5EF4-FFF2-40B4-BE49-F238E27FC236}">
                <a16:creationId xmlns:a16="http://schemas.microsoft.com/office/drawing/2014/main" id="{D9C00021-EDFA-FB48-3A89-3831CC4C2360}"/>
              </a:ext>
            </a:extLst>
          </p:cNvPr>
          <p:cNvSpPr/>
          <p:nvPr/>
        </p:nvSpPr>
        <p:spPr>
          <a:xfrm>
            <a:off x="3080481" y="3971925"/>
            <a:ext cx="724758" cy="26670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2" name="矢印: 下 11">
            <a:extLst>
              <a:ext uri="{FF2B5EF4-FFF2-40B4-BE49-F238E27FC236}">
                <a16:creationId xmlns:a16="http://schemas.microsoft.com/office/drawing/2014/main" id="{46F3F84C-DA01-EB0B-9163-9AD008664CD4}"/>
              </a:ext>
            </a:extLst>
          </p:cNvPr>
          <p:cNvSpPr/>
          <p:nvPr/>
        </p:nvSpPr>
        <p:spPr>
          <a:xfrm>
            <a:off x="3156951" y="4595814"/>
            <a:ext cx="533400" cy="304800"/>
          </a:xfrm>
          <a:prstGeom prst="downArrow">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グループ化 14">
            <a:extLst>
              <a:ext uri="{FF2B5EF4-FFF2-40B4-BE49-F238E27FC236}">
                <a16:creationId xmlns:a16="http://schemas.microsoft.com/office/drawing/2014/main" id="{8095271F-D36B-9897-B491-B1F9FA0C3C51}"/>
              </a:ext>
            </a:extLst>
          </p:cNvPr>
          <p:cNvGrpSpPr/>
          <p:nvPr/>
        </p:nvGrpSpPr>
        <p:grpSpPr>
          <a:xfrm>
            <a:off x="647700" y="5537427"/>
            <a:ext cx="5440123" cy="3263954"/>
            <a:chOff x="551393" y="5388163"/>
            <a:chExt cx="6096000" cy="3657466"/>
          </a:xfrm>
          <a:effectLst>
            <a:outerShdw blurRad="63500" sx="102000" sy="102000" algn="ctr" rotWithShape="0">
              <a:prstClr val="black">
                <a:alpha val="40000"/>
              </a:prstClr>
            </a:outerShdw>
          </a:effectLst>
        </p:grpSpPr>
        <p:pic>
          <p:nvPicPr>
            <p:cNvPr id="17" name="図 16">
              <a:extLst>
                <a:ext uri="{FF2B5EF4-FFF2-40B4-BE49-F238E27FC236}">
                  <a16:creationId xmlns:a16="http://schemas.microsoft.com/office/drawing/2014/main" id="{244D9B2E-EA68-FFBD-2689-132508DE2A51}"/>
                </a:ext>
              </a:extLst>
            </p:cNvPr>
            <p:cNvPicPr>
              <a:picLocks noChangeAspect="1"/>
            </p:cNvPicPr>
            <p:nvPr/>
          </p:nvPicPr>
          <p:blipFill rotWithShape="1">
            <a:blip r:embed="rId3"/>
            <a:srcRect l="25271" t="56262" r="30000" b="18688"/>
            <a:stretch/>
          </p:blipFill>
          <p:spPr>
            <a:xfrm>
              <a:off x="2004543" y="6861175"/>
              <a:ext cx="3664022" cy="2184454"/>
            </a:xfrm>
            <a:prstGeom prst="rect">
              <a:avLst/>
            </a:prstGeom>
            <a:ln>
              <a:noFill/>
            </a:ln>
          </p:spPr>
        </p:pic>
        <p:pic>
          <p:nvPicPr>
            <p:cNvPr id="18" name="図 17">
              <a:extLst>
                <a:ext uri="{FF2B5EF4-FFF2-40B4-BE49-F238E27FC236}">
                  <a16:creationId xmlns:a16="http://schemas.microsoft.com/office/drawing/2014/main" id="{D7FBB38A-3DAF-02D6-B29B-F1A291CD131C}"/>
                </a:ext>
              </a:extLst>
            </p:cNvPr>
            <p:cNvPicPr>
              <a:picLocks noChangeAspect="1"/>
            </p:cNvPicPr>
            <p:nvPr/>
          </p:nvPicPr>
          <p:blipFill rotWithShape="1">
            <a:blip r:embed="rId4"/>
            <a:srcRect l="13333" t="69689" r="14445" b="16743"/>
            <a:stretch/>
          </p:blipFill>
          <p:spPr>
            <a:xfrm>
              <a:off x="551393" y="5388163"/>
              <a:ext cx="6096000" cy="1219200"/>
            </a:xfrm>
            <a:prstGeom prst="rect">
              <a:avLst/>
            </a:prstGeom>
            <a:ln>
              <a:noFill/>
            </a:ln>
          </p:spPr>
        </p:pic>
        <p:cxnSp>
          <p:nvCxnSpPr>
            <p:cNvPr id="20" name="直線矢印コネクタ 19">
              <a:extLst>
                <a:ext uri="{FF2B5EF4-FFF2-40B4-BE49-F238E27FC236}">
                  <a16:creationId xmlns:a16="http://schemas.microsoft.com/office/drawing/2014/main" id="{F9BE702C-8DAA-3E1A-006A-7F0BC5E7DFAC}"/>
                </a:ext>
              </a:extLst>
            </p:cNvPr>
            <p:cNvCxnSpPr>
              <a:cxnSpLocks/>
            </p:cNvCxnSpPr>
            <p:nvPr/>
          </p:nvCxnSpPr>
          <p:spPr>
            <a:xfrm flipH="1">
              <a:off x="4343400" y="5870575"/>
              <a:ext cx="1828800" cy="2799477"/>
            </a:xfrm>
            <a:prstGeom prst="straightConnector1">
              <a:avLst/>
            </a:prstGeom>
            <a:ln w="57150">
              <a:solidFill>
                <a:srgbClr val="FFCA08"/>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0A6CFB33-3689-B299-70A1-A5024E2A3938}"/>
                </a:ext>
              </a:extLst>
            </p:cNvPr>
            <p:cNvSpPr/>
            <p:nvPr/>
          </p:nvSpPr>
          <p:spPr>
            <a:xfrm>
              <a:off x="6172200" y="5388163"/>
              <a:ext cx="475193" cy="482412"/>
            </a:xfrm>
            <a:prstGeom prst="rect">
              <a:avLst/>
            </a:prstGeom>
            <a:no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1794431E-8B06-B146-D61F-122C3C1792AA}"/>
                </a:ext>
              </a:extLst>
            </p:cNvPr>
            <p:cNvSpPr/>
            <p:nvPr/>
          </p:nvSpPr>
          <p:spPr>
            <a:xfrm>
              <a:off x="2206456" y="8684860"/>
              <a:ext cx="3260196" cy="283884"/>
            </a:xfrm>
            <a:prstGeom prst="rect">
              <a:avLst/>
            </a:prstGeom>
            <a:no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1E0D9905-5195-BCF7-5438-5F590FB87307}"/>
              </a:ext>
            </a:extLst>
          </p:cNvPr>
          <p:cNvSpPr txBox="1"/>
          <p:nvPr/>
        </p:nvSpPr>
        <p:spPr>
          <a:xfrm>
            <a:off x="614411" y="5031472"/>
            <a:ext cx="5085080" cy="261610"/>
          </a:xfrm>
          <a:prstGeom prst="rect">
            <a:avLst/>
          </a:prstGeom>
          <a:noFill/>
        </p:spPr>
        <p:txBody>
          <a:bodyPr wrap="square">
            <a:spAutoFit/>
          </a:bodyPr>
          <a:lstStyle/>
          <a:p>
            <a:r>
              <a:rPr lang="ja-JP" altLang="en-US" sz="1100" dirty="0">
                <a:solidFill>
                  <a:schemeClr val="tx1"/>
                </a:solidFill>
                <a:latin typeface="+mn-ea"/>
                <a:ea typeface="+mn-ea"/>
                <a:cs typeface="Arial" panose="020B0604020202020204" pitchFamily="34" charset="0"/>
              </a:rPr>
              <a:t>アップロード後は以下のように表示されます。</a:t>
            </a:r>
          </a:p>
        </p:txBody>
      </p:sp>
    </p:spTree>
    <p:extLst>
      <p:ext uri="{BB962C8B-B14F-4D97-AF65-F5344CB8AC3E}">
        <p14:creationId xmlns:p14="http://schemas.microsoft.com/office/powerpoint/2010/main" val="3735602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1649-2BB7-4887-AC66-4DE1B01273F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E01ADA1-9DD2-692B-D53B-2CA540ED8D79}"/>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3</a:t>
            </a:r>
            <a:r>
              <a:rPr kumimoji="1" lang="ja-JP" altLang="en-US" dirty="0">
                <a:ln w="12700">
                  <a:solidFill>
                    <a:schemeClr val="bg2"/>
                  </a:solidFill>
                </a:ln>
                <a:solidFill>
                  <a:schemeClr val="bg2"/>
                </a:solidFill>
              </a:rPr>
              <a:t> 申請を管理する </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2A516E43-4EEA-BB09-BA9F-D3119B2A00BA}"/>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17</a:t>
            </a:fld>
            <a:endParaRPr lang="ja-JP" altLang="en-US" dirty="0"/>
          </a:p>
        </p:txBody>
      </p:sp>
      <p:sp>
        <p:nvSpPr>
          <p:cNvPr id="2" name="四角形: 角を丸くする 1">
            <a:extLst>
              <a:ext uri="{FF2B5EF4-FFF2-40B4-BE49-F238E27FC236}">
                <a16:creationId xmlns:a16="http://schemas.microsoft.com/office/drawing/2014/main" id="{F1180707-3A7F-DC9B-47A0-B78FFF72684A}"/>
              </a:ext>
            </a:extLst>
          </p:cNvPr>
          <p:cNvSpPr/>
          <p:nvPr/>
        </p:nvSpPr>
        <p:spPr>
          <a:xfrm>
            <a:off x="370962" y="952966"/>
            <a:ext cx="6116079" cy="804301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5" name="テキスト ボックス 4">
            <a:extLst>
              <a:ext uri="{FF2B5EF4-FFF2-40B4-BE49-F238E27FC236}">
                <a16:creationId xmlns:a16="http://schemas.microsoft.com/office/drawing/2014/main" id="{59B7A54F-86FA-9AB4-0591-5267D4901598}"/>
              </a:ext>
            </a:extLst>
          </p:cNvPr>
          <p:cNvSpPr txBox="1"/>
          <p:nvPr/>
        </p:nvSpPr>
        <p:spPr>
          <a:xfrm>
            <a:off x="612475" y="1280299"/>
            <a:ext cx="5085080" cy="430887"/>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コピーの操作方法</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a:p>
            <a:r>
              <a:rPr lang="en-US" altLang="ja-JP" sz="1100" dirty="0">
                <a:solidFill>
                  <a:schemeClr val="tx1"/>
                </a:solidFill>
                <a:latin typeface="+mn-ea"/>
                <a:ea typeface="+mn-ea"/>
                <a:cs typeface="Arial" panose="020B0604020202020204" pitchFamily="34" charset="0"/>
              </a:rPr>
              <a:t>※IC</a:t>
            </a:r>
            <a:r>
              <a:rPr lang="ja-JP" altLang="en-US" sz="1100" dirty="0">
                <a:solidFill>
                  <a:schemeClr val="tx1"/>
                </a:solidFill>
                <a:latin typeface="+mn-ea"/>
                <a:ea typeface="+mn-ea"/>
                <a:cs typeface="Arial" panose="020B0604020202020204" pitchFamily="34" charset="0"/>
              </a:rPr>
              <a:t>カードの履歴を利用した明細はコピーは利用できません。</a:t>
            </a:r>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F2E81A0C-E3E3-55E0-E458-321B6AB3E0A2}"/>
              </a:ext>
            </a:extLst>
          </p:cNvPr>
          <p:cNvPicPr>
            <a:picLocks noChangeAspect="1"/>
          </p:cNvPicPr>
          <p:nvPr/>
        </p:nvPicPr>
        <p:blipFill rotWithShape="1">
          <a:blip r:embed="rId2">
            <a:extLst>
              <a:ext uri="{28A0092B-C50C-407E-A947-70E740481C1C}">
                <a14:useLocalDpi xmlns:a14="http://schemas.microsoft.com/office/drawing/2010/main" val="0"/>
              </a:ext>
            </a:extLst>
          </a:blip>
          <a:srcRect l="1054" t="6146" r="1058" b="3948"/>
          <a:stretch/>
        </p:blipFill>
        <p:spPr>
          <a:xfrm>
            <a:off x="569755" y="1861856"/>
            <a:ext cx="5718489" cy="1145345"/>
          </a:xfrm>
          <a:prstGeom prst="rect">
            <a:avLst/>
          </a:prstGeom>
          <a:ln>
            <a:noFill/>
          </a:ln>
          <a:effectLst>
            <a:outerShdw blurRad="63500" sx="102000" sy="102000" algn="ctr" rotWithShape="0">
              <a:prstClr val="black">
                <a:alpha val="40000"/>
              </a:prstClr>
            </a:outerShdw>
          </a:effectLst>
        </p:spPr>
      </p:pic>
      <p:sp>
        <p:nvSpPr>
          <p:cNvPr id="14" name="四角形: 角を丸くする 13">
            <a:extLst>
              <a:ext uri="{FF2B5EF4-FFF2-40B4-BE49-F238E27FC236}">
                <a16:creationId xmlns:a16="http://schemas.microsoft.com/office/drawing/2014/main" id="{7CA3BCCB-4BFA-CDE4-6D26-52B8CEFA9D68}"/>
              </a:ext>
            </a:extLst>
          </p:cNvPr>
          <p:cNvSpPr/>
          <p:nvPr/>
        </p:nvSpPr>
        <p:spPr>
          <a:xfrm>
            <a:off x="5905500" y="2531431"/>
            <a:ext cx="447476" cy="475769"/>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9" name="テキスト ボックス 8">
            <a:extLst>
              <a:ext uri="{FF2B5EF4-FFF2-40B4-BE49-F238E27FC236}">
                <a16:creationId xmlns:a16="http://schemas.microsoft.com/office/drawing/2014/main" id="{AAF5ADFC-059C-B23C-A1DF-210ACBA0E615}"/>
              </a:ext>
            </a:extLst>
          </p:cNvPr>
          <p:cNvSpPr txBox="1"/>
          <p:nvPr/>
        </p:nvSpPr>
        <p:spPr>
          <a:xfrm>
            <a:off x="612475" y="3440208"/>
            <a:ext cx="5085080" cy="430887"/>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追加の操作方法</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a:p>
            <a:r>
              <a:rPr lang="en-US" altLang="ja-JP" sz="1100" dirty="0">
                <a:solidFill>
                  <a:schemeClr val="tx1"/>
                </a:solidFill>
                <a:latin typeface="+mn-ea"/>
                <a:ea typeface="+mn-ea"/>
                <a:cs typeface="Arial" panose="020B0604020202020204" pitchFamily="34" charset="0"/>
              </a:rPr>
              <a:t>※1</a:t>
            </a:r>
            <a:r>
              <a:rPr lang="ja-JP" altLang="en-US" sz="1100" dirty="0">
                <a:solidFill>
                  <a:schemeClr val="tx1"/>
                </a:solidFill>
                <a:latin typeface="+mn-ea"/>
                <a:ea typeface="+mn-ea"/>
                <a:cs typeface="Arial" panose="020B0604020202020204" pitchFamily="34" charset="0"/>
              </a:rPr>
              <a:t>つの申請で複数の明細を入力する場合に利用いただけます。</a:t>
            </a:r>
          </a:p>
        </p:txBody>
      </p:sp>
      <p:sp>
        <p:nvSpPr>
          <p:cNvPr id="10" name="テキスト ボックス 9">
            <a:extLst>
              <a:ext uri="{FF2B5EF4-FFF2-40B4-BE49-F238E27FC236}">
                <a16:creationId xmlns:a16="http://schemas.microsoft.com/office/drawing/2014/main" id="{8D5E0EBA-751D-5B50-6815-5D618218B871}"/>
              </a:ext>
            </a:extLst>
          </p:cNvPr>
          <p:cNvSpPr txBox="1"/>
          <p:nvPr/>
        </p:nvSpPr>
        <p:spPr>
          <a:xfrm>
            <a:off x="612475" y="5492675"/>
            <a:ext cx="5085080" cy="430887"/>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削除の操作方法</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ゴミ箱マークをクリックにて削除できます。</a:t>
            </a:r>
          </a:p>
        </p:txBody>
      </p:sp>
      <p:pic>
        <p:nvPicPr>
          <p:cNvPr id="13" name="図 12">
            <a:extLst>
              <a:ext uri="{FF2B5EF4-FFF2-40B4-BE49-F238E27FC236}">
                <a16:creationId xmlns:a16="http://schemas.microsoft.com/office/drawing/2014/main" id="{A31E6A34-1DE7-ABFA-7448-7B78CA05E825}"/>
              </a:ext>
            </a:extLst>
          </p:cNvPr>
          <p:cNvPicPr>
            <a:picLocks noChangeAspect="1"/>
          </p:cNvPicPr>
          <p:nvPr/>
        </p:nvPicPr>
        <p:blipFill rotWithShape="1">
          <a:blip r:embed="rId3"/>
          <a:srcRect l="17766" t="27803" r="13121" b="61356"/>
          <a:stretch/>
        </p:blipFill>
        <p:spPr>
          <a:xfrm>
            <a:off x="569752" y="4092756"/>
            <a:ext cx="5718491" cy="996004"/>
          </a:xfrm>
          <a:prstGeom prst="rect">
            <a:avLst/>
          </a:prstGeom>
          <a:ln>
            <a:noFill/>
          </a:ln>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C60A5675-3B40-8FC7-98AE-DE5BBA8B1150}"/>
              </a:ext>
            </a:extLst>
          </p:cNvPr>
          <p:cNvSpPr/>
          <p:nvPr/>
        </p:nvSpPr>
        <p:spPr>
          <a:xfrm>
            <a:off x="2986544" y="4223677"/>
            <a:ext cx="880606" cy="44357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23" name="図 22">
            <a:extLst>
              <a:ext uri="{FF2B5EF4-FFF2-40B4-BE49-F238E27FC236}">
                <a16:creationId xmlns:a16="http://schemas.microsoft.com/office/drawing/2014/main" id="{709CBFBD-75E1-E95D-F843-A69B941819D6}"/>
              </a:ext>
            </a:extLst>
          </p:cNvPr>
          <p:cNvPicPr>
            <a:picLocks noChangeAspect="1"/>
          </p:cNvPicPr>
          <p:nvPr/>
        </p:nvPicPr>
        <p:blipFill rotWithShape="1">
          <a:blip r:embed="rId4"/>
          <a:srcRect l="961" t="3490" r="1610" b="5104"/>
          <a:stretch/>
        </p:blipFill>
        <p:spPr>
          <a:xfrm>
            <a:off x="569755" y="6143701"/>
            <a:ext cx="5718490" cy="1577927"/>
          </a:xfrm>
          <a:prstGeom prst="rect">
            <a:avLst/>
          </a:prstGeom>
          <a:effectLst>
            <a:outerShdw blurRad="63500" sx="102000" sy="102000" algn="ctr" rotWithShape="0">
              <a:prstClr val="black">
                <a:alpha val="40000"/>
              </a:prstClr>
            </a:outerShdw>
          </a:effectLst>
        </p:spPr>
      </p:pic>
      <p:sp>
        <p:nvSpPr>
          <p:cNvPr id="25" name="四角形: 角を丸くする 24">
            <a:extLst>
              <a:ext uri="{FF2B5EF4-FFF2-40B4-BE49-F238E27FC236}">
                <a16:creationId xmlns:a16="http://schemas.microsoft.com/office/drawing/2014/main" id="{353BA198-299C-648B-FB23-8089E00EFFF0}"/>
              </a:ext>
            </a:extLst>
          </p:cNvPr>
          <p:cNvSpPr/>
          <p:nvPr/>
        </p:nvSpPr>
        <p:spPr>
          <a:xfrm>
            <a:off x="5957887" y="7191375"/>
            <a:ext cx="368455" cy="52782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2815657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DAC4E-8B84-9CCE-9805-CEEEA7ED4F3C}"/>
            </a:ext>
          </a:extLst>
        </p:cNvPr>
        <p:cNvGrpSpPr/>
        <p:nvPr/>
      </p:nvGrpSpPr>
      <p:grpSpPr>
        <a:xfrm>
          <a:off x="0" y="0"/>
          <a:ext cx="0" cy="0"/>
          <a:chOff x="0" y="0"/>
          <a:chExt cx="0" cy="0"/>
        </a:xfrm>
      </p:grpSpPr>
      <p:graphicFrame>
        <p:nvGraphicFramePr>
          <p:cNvPr id="12" name="表 11">
            <a:extLst>
              <a:ext uri="{FF2B5EF4-FFF2-40B4-BE49-F238E27FC236}">
                <a16:creationId xmlns:a16="http://schemas.microsoft.com/office/drawing/2014/main" id="{DF9EF160-2730-EC32-B94D-384284142E58}"/>
              </a:ext>
            </a:extLst>
          </p:cNvPr>
          <p:cNvGraphicFramePr>
            <a:graphicFrameLocks noGrp="1"/>
          </p:cNvGraphicFramePr>
          <p:nvPr>
            <p:extLst>
              <p:ext uri="{D42A27DB-BD31-4B8C-83A1-F6EECF244321}">
                <p14:modId xmlns:p14="http://schemas.microsoft.com/office/powerpoint/2010/main" val="3830062640"/>
              </p:ext>
            </p:extLst>
          </p:nvPr>
        </p:nvGraphicFramePr>
        <p:xfrm>
          <a:off x="612574" y="1799460"/>
          <a:ext cx="5713767" cy="6416360"/>
        </p:xfrm>
        <a:graphic>
          <a:graphicData uri="http://schemas.openxmlformats.org/drawingml/2006/table">
            <a:tbl>
              <a:tblPr firstRow="1" bandRow="1">
                <a:noFill/>
              </a:tblPr>
              <a:tblGrid>
                <a:gridCol w="1629150">
                  <a:extLst>
                    <a:ext uri="{9D8B030D-6E8A-4147-A177-3AD203B41FA5}">
                      <a16:colId xmlns:a16="http://schemas.microsoft.com/office/drawing/2014/main" val="1767855478"/>
                    </a:ext>
                  </a:extLst>
                </a:gridCol>
                <a:gridCol w="4084617">
                  <a:extLst>
                    <a:ext uri="{9D8B030D-6E8A-4147-A177-3AD203B41FA5}">
                      <a16:colId xmlns:a16="http://schemas.microsoft.com/office/drawing/2014/main" val="4038128483"/>
                    </a:ext>
                  </a:extLst>
                </a:gridCol>
              </a:tblGrid>
              <a:tr h="641636">
                <a:tc>
                  <a:txBody>
                    <a:bodyPr/>
                    <a:lstStyle/>
                    <a:p>
                      <a:pPr marL="0" marR="0" lvl="0" indent="0" algn="ctr" rtl="0">
                        <a:spcBef>
                          <a:spcPts val="0"/>
                        </a:spcBef>
                        <a:spcAft>
                          <a:spcPts val="0"/>
                        </a:spcAft>
                        <a:buNone/>
                      </a:pPr>
                      <a:endParaRPr sz="2400" b="1" u="none" strike="noStrike" cap="none"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rtl="0">
                        <a:spcBef>
                          <a:spcPts val="0"/>
                        </a:spcBef>
                        <a:spcAft>
                          <a:spcPts val="0"/>
                        </a:spcAft>
                        <a:buNone/>
                      </a:pPr>
                      <a:r>
                        <a:rPr lang="ja-JP" altLang="en-US" sz="1200" b="0" dirty="0">
                          <a:solidFill>
                            <a:schemeClr val="dk1"/>
                          </a:solidFill>
                          <a:latin typeface="+mj-lt"/>
                          <a:ea typeface="Arial"/>
                          <a:cs typeface="Arial"/>
                          <a:sym typeface="Arial"/>
                        </a:rPr>
                        <a:t>経路検索で選択した経路が「早」の場合に表示されます。</a:t>
                      </a:r>
                      <a:endParaRPr lang="en-US" altLang="ja-JP" sz="1200" b="0" dirty="0">
                        <a:solidFill>
                          <a:schemeClr val="dk1"/>
                        </a:solidFill>
                        <a:latin typeface="+mj-lt"/>
                        <a:ea typeface="Arial"/>
                        <a:cs typeface="Arial"/>
                        <a:sym typeface="Arial"/>
                      </a:endParaRP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3865062"/>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dk1"/>
                          </a:solidFill>
                          <a:latin typeface="+mj-lt"/>
                          <a:ea typeface="Arial"/>
                          <a:cs typeface="Arial"/>
                          <a:sym typeface="Arial"/>
                        </a:rPr>
                        <a:t>経路検索で選択した経路が「楽」の場合に表示されます。</a:t>
                      </a:r>
                      <a:endParaRPr lang="en-US" altLang="ja-JP" sz="1200" b="0" dirty="0">
                        <a:solidFill>
                          <a:schemeClr val="dk1"/>
                        </a:solidFill>
                        <a:latin typeface="+mj-lt"/>
                        <a:ea typeface="Arial"/>
                        <a:cs typeface="Arial"/>
                        <a:sym typeface="Arial"/>
                      </a:endParaRP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050428"/>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dirty="0">
                          <a:solidFill>
                            <a:schemeClr val="dk1"/>
                          </a:solidFill>
                          <a:latin typeface="+mj-lt"/>
                          <a:ea typeface="Arial"/>
                          <a:cs typeface="Arial"/>
                          <a:sym typeface="Arial"/>
                        </a:rPr>
                        <a:t>経路検索で選択した経路が「安」の場合に表示されます。</a:t>
                      </a:r>
                      <a:endParaRPr lang="en-US" altLang="ja-JP" sz="1200" b="0" dirty="0">
                        <a:solidFill>
                          <a:schemeClr val="dk1"/>
                        </a:solidFill>
                        <a:latin typeface="+mj-lt"/>
                        <a:ea typeface="Arial"/>
                        <a:cs typeface="Arial"/>
                        <a:sym typeface="Arial"/>
                      </a:endParaRP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0239591"/>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200" b="0" i="0" u="none" strike="noStrike" cap="none" dirty="0">
                          <a:solidFill>
                            <a:schemeClr val="dk1"/>
                          </a:solidFill>
                          <a:latin typeface="+mj-lt"/>
                          <a:ea typeface="Calibri"/>
                          <a:cs typeface="Arial" panose="020B0604020202020204" pitchFamily="34" charset="0"/>
                          <a:sym typeface="Arial"/>
                        </a:rPr>
                        <a:t>IC</a:t>
                      </a:r>
                      <a:r>
                        <a:rPr lang="ja-JP" altLang="en-US" sz="1200" b="0" i="0" u="none" strike="noStrike" cap="none" dirty="0">
                          <a:solidFill>
                            <a:schemeClr val="dk1"/>
                          </a:solidFill>
                          <a:latin typeface="+mj-lt"/>
                          <a:ea typeface="Calibri"/>
                          <a:cs typeface="Arial" panose="020B0604020202020204" pitchFamily="34" charset="0"/>
                          <a:sym typeface="Arial"/>
                        </a:rPr>
                        <a:t>カードの履歴情報を利用した場合に表示されます。</a:t>
                      </a: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25529"/>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rtl="0">
                        <a:spcBef>
                          <a:spcPts val="0"/>
                        </a:spcBef>
                        <a:spcAft>
                          <a:spcPts val="0"/>
                        </a:spcAft>
                        <a:buNone/>
                      </a:pPr>
                      <a:r>
                        <a:rPr lang="ja-JP" altLang="en-US" sz="1200" b="0" i="0" u="none" strike="noStrike" cap="none" dirty="0">
                          <a:solidFill>
                            <a:schemeClr val="dk1"/>
                          </a:solidFill>
                          <a:latin typeface="+mj-lt"/>
                          <a:ea typeface="Arial"/>
                          <a:cs typeface="Arial"/>
                          <a:sym typeface="Arial"/>
                        </a:rPr>
                        <a:t>タイムスタンプが付与された場合に表示されます。</a:t>
                      </a: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0274756"/>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200" b="0" i="0" u="none" strike="noStrike" cap="none" dirty="0">
                          <a:solidFill>
                            <a:schemeClr val="tx1"/>
                          </a:solidFill>
                          <a:latin typeface="+mj-lt"/>
                          <a:ea typeface="+mn-ea"/>
                          <a:cs typeface="Arial" panose="020B0604020202020204" pitchFamily="34" charset="0"/>
                          <a:sym typeface="Arial"/>
                        </a:rPr>
                        <a:t>AI-OCR</a:t>
                      </a:r>
                      <a:r>
                        <a:rPr lang="ja-JP" altLang="en-US" sz="1200" b="0" i="0" u="none" strike="noStrike" cap="none" dirty="0">
                          <a:solidFill>
                            <a:schemeClr val="tx1"/>
                          </a:solidFill>
                          <a:latin typeface="+mj-lt"/>
                          <a:ea typeface="+mn-ea"/>
                          <a:cs typeface="Arial" panose="020B0604020202020204" pitchFamily="34" charset="0"/>
                          <a:sym typeface="Arial"/>
                        </a:rPr>
                        <a:t>機能を利用し</a:t>
                      </a:r>
                      <a:br>
                        <a:rPr lang="ja-JP" altLang="en-US" sz="1200" b="0" i="0" u="none" strike="noStrike" cap="none" dirty="0">
                          <a:solidFill>
                            <a:schemeClr val="tx1"/>
                          </a:solidFill>
                          <a:latin typeface="+mj-lt"/>
                          <a:ea typeface="+mn-ea"/>
                          <a:cs typeface="Arial" panose="020B0604020202020204" pitchFamily="34" charset="0"/>
                          <a:sym typeface="Arial"/>
                        </a:rPr>
                      </a:br>
                      <a:r>
                        <a:rPr lang="ja-JP" altLang="en-US" sz="1200" b="0" i="0" u="none" strike="noStrike" cap="none" dirty="0">
                          <a:solidFill>
                            <a:schemeClr val="tx1"/>
                          </a:solidFill>
                          <a:latin typeface="+mj-lt"/>
                          <a:ea typeface="+mn-ea"/>
                          <a:cs typeface="Arial" panose="020B0604020202020204" pitchFamily="34" charset="0"/>
                          <a:sym typeface="Arial"/>
                        </a:rPr>
                        <a:t>読み取った領収書・請求書情報を利用した場合に表示されます。</a:t>
                      </a: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177652"/>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mj-lt"/>
                          <a:ea typeface="Calibri"/>
                          <a:cs typeface="Arial" panose="020B0604020202020204" pitchFamily="34" charset="0"/>
                          <a:sym typeface="Arial"/>
                        </a:rPr>
                        <a:t>クレカ連携機能を利用した場合に表示されます。</a:t>
                      </a:r>
                      <a:endParaRPr lang="en-US" altLang="ja-JP" sz="1200" b="0" i="0" u="none" strike="noStrike" cap="none" dirty="0">
                        <a:solidFill>
                          <a:schemeClr val="dk1"/>
                        </a:solidFill>
                        <a:latin typeface="+mj-lt"/>
                        <a:ea typeface="Calibri"/>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mj-lt"/>
                          <a:ea typeface="Calibri"/>
                          <a:cs typeface="Arial" panose="020B0604020202020204" pitchFamily="34" charset="0"/>
                          <a:sym typeface="Arial"/>
                        </a:rPr>
                        <a:t>（</a:t>
                      </a:r>
                      <a:r>
                        <a:rPr lang="en-US" altLang="ja-JP" sz="1200" b="0" i="0" u="none" strike="noStrike" cap="none" dirty="0">
                          <a:solidFill>
                            <a:srgbClr val="FF0000"/>
                          </a:solidFill>
                          <a:latin typeface="+mj-lt"/>
                          <a:ea typeface="Calibri"/>
                          <a:cs typeface="Arial" panose="020B0604020202020204" pitchFamily="34" charset="0"/>
                          <a:sym typeface="Arial"/>
                        </a:rPr>
                        <a:t>※1</a:t>
                      </a:r>
                      <a:r>
                        <a:rPr lang="ja-JP" altLang="en-US" sz="1200" b="0" i="0" u="none" strike="noStrike" cap="none" dirty="0">
                          <a:solidFill>
                            <a:schemeClr val="dk1"/>
                          </a:solidFill>
                          <a:latin typeface="+mj-lt"/>
                          <a:ea typeface="Calibri"/>
                          <a:cs typeface="Arial" panose="020B0604020202020204" pitchFamily="34" charset="0"/>
                          <a:sym typeface="Arial"/>
                        </a:rPr>
                        <a:t>）</a:t>
                      </a: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8932327"/>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mj-lt"/>
                          <a:ea typeface="Calibri"/>
                          <a:cs typeface="Arial" panose="020B0604020202020204" pitchFamily="34" charset="0"/>
                          <a:sym typeface="Arial"/>
                        </a:rPr>
                        <a:t>手動で申請書情報を入力した場合に表示されます。</a:t>
                      </a:r>
                      <a:endParaRPr lang="en-US" altLang="ja-JP" sz="1200" b="0" i="0" u="none" strike="noStrike" cap="none" dirty="0">
                        <a:solidFill>
                          <a:schemeClr val="dk1"/>
                        </a:solidFill>
                        <a:latin typeface="+mj-lt"/>
                        <a:ea typeface="Calibri"/>
                        <a:cs typeface="Arial" panose="020B0604020202020204" pitchFamily="34" charset="0"/>
                        <a:sym typeface="Arial"/>
                      </a:endParaRP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8890789"/>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mj-lt"/>
                          <a:ea typeface="Calibri"/>
                          <a:cs typeface="Arial" panose="020B0604020202020204" pitchFamily="34" charset="0"/>
                          <a:sym typeface="Arial"/>
                        </a:rPr>
                        <a:t>定期区間分の料金が控除されている場合に表示されます。</a:t>
                      </a:r>
                      <a:endParaRPr lang="en-US" altLang="ja-JP" sz="1200" b="0" i="0" u="none" strike="noStrike" cap="none" dirty="0">
                        <a:solidFill>
                          <a:schemeClr val="dk1"/>
                        </a:solidFill>
                        <a:latin typeface="+mj-lt"/>
                        <a:ea typeface="Calibri"/>
                        <a:cs typeface="Arial" panose="020B0604020202020204" pitchFamily="34" charset="0"/>
                        <a:sym typeface="Arial"/>
                      </a:endParaRP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259652"/>
                  </a:ext>
                </a:extLst>
              </a:tr>
              <a:tr h="641636">
                <a:tc>
                  <a:txBody>
                    <a:bodyPr/>
                    <a:lstStyle/>
                    <a:p>
                      <a:pPr marL="0" marR="0" lvl="0" indent="0" algn="ctr" rtl="0">
                        <a:spcBef>
                          <a:spcPts val="0"/>
                        </a:spcBef>
                        <a:spcAft>
                          <a:spcPts val="0"/>
                        </a:spcAft>
                        <a:buNone/>
                      </a:pP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solidFill>
                      <a:prstDash val="sys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b="0" i="0" u="none" strike="noStrike" cap="none" dirty="0">
                          <a:solidFill>
                            <a:schemeClr val="dk1"/>
                          </a:solidFill>
                          <a:latin typeface="+mj-lt"/>
                          <a:ea typeface="Calibri"/>
                          <a:cs typeface="Arial" panose="020B0604020202020204" pitchFamily="34" charset="0"/>
                          <a:sym typeface="Arial"/>
                        </a:rPr>
                        <a:t>正しい適格請求書事業者登録番号が登録されているファイルまたは取引先が紐づいている明細に表示されます。</a:t>
                      </a:r>
                      <a:endParaRPr lang="en-US" altLang="ja-JP" sz="1200" b="0" i="0" u="none" strike="noStrike" cap="none" dirty="0">
                        <a:solidFill>
                          <a:schemeClr val="dk1"/>
                        </a:solidFill>
                        <a:latin typeface="+mj-lt"/>
                        <a:ea typeface="Calibri"/>
                        <a:cs typeface="Arial" panose="020B0604020202020204" pitchFamily="34" charset="0"/>
                        <a:sym typeface="Arial"/>
                      </a:endParaRPr>
                    </a:p>
                  </a:txBody>
                  <a:tcPr marL="91450" marR="91450" marT="45725" marB="45725"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31188"/>
                  </a:ext>
                </a:extLst>
              </a:tr>
            </a:tbl>
          </a:graphicData>
        </a:graphic>
      </p:graphicFrame>
      <p:sp>
        <p:nvSpPr>
          <p:cNvPr id="3" name="タイトル 2">
            <a:extLst>
              <a:ext uri="{FF2B5EF4-FFF2-40B4-BE49-F238E27FC236}">
                <a16:creationId xmlns:a16="http://schemas.microsoft.com/office/drawing/2014/main" id="{96934410-ADFB-487B-2072-AEE554D84FF6}"/>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4</a:t>
            </a:r>
            <a:r>
              <a:rPr kumimoji="1" lang="ja-JP" altLang="en-US" dirty="0">
                <a:ln w="12700">
                  <a:solidFill>
                    <a:schemeClr val="bg2"/>
                  </a:solidFill>
                </a:ln>
                <a:solidFill>
                  <a:schemeClr val="bg2"/>
                </a:solidFill>
              </a:rPr>
              <a:t> 入力区分の各種アイコンについて </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59267607-F34D-8BF3-B2FC-E10C5FE2999E}"/>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18</a:t>
            </a:fld>
            <a:endParaRPr lang="ja-JP" altLang="en-US" dirty="0"/>
          </a:p>
        </p:txBody>
      </p:sp>
      <p:sp>
        <p:nvSpPr>
          <p:cNvPr id="4" name="テキスト ボックス 3">
            <a:extLst>
              <a:ext uri="{FF2B5EF4-FFF2-40B4-BE49-F238E27FC236}">
                <a16:creationId xmlns:a16="http://schemas.microsoft.com/office/drawing/2014/main" id="{089109F7-9AB8-C4AE-9D75-8C9413869CD6}"/>
              </a:ext>
            </a:extLst>
          </p:cNvPr>
          <p:cNvSpPr txBox="1"/>
          <p:nvPr/>
        </p:nvSpPr>
        <p:spPr>
          <a:xfrm>
            <a:off x="360000" y="900000"/>
            <a:ext cx="6120000" cy="261610"/>
          </a:xfrm>
          <a:prstGeom prst="rect">
            <a:avLst/>
          </a:prstGeom>
          <a:noFill/>
        </p:spPr>
        <p:txBody>
          <a:bodyPr wrap="square" rtlCol="0">
            <a:spAutoFit/>
          </a:bodyPr>
          <a:lstStyle/>
          <a:p>
            <a:r>
              <a:rPr lang="ja-JP" altLang="en-US" sz="1100" dirty="0">
                <a:solidFill>
                  <a:schemeClr val="tx1"/>
                </a:solidFill>
                <a:latin typeface="+mn-ea"/>
                <a:ea typeface="+mn-ea"/>
                <a:cs typeface="Arial" panose="020B0604020202020204" pitchFamily="34" charset="0"/>
              </a:rPr>
              <a:t>ジンジャー経費の各種申請では、申請時の登録情報に応じて下記のアイコンが表示されます。</a:t>
            </a:r>
          </a:p>
        </p:txBody>
      </p:sp>
      <p:sp>
        <p:nvSpPr>
          <p:cNvPr id="31" name="テキスト ボックス 30">
            <a:extLst>
              <a:ext uri="{FF2B5EF4-FFF2-40B4-BE49-F238E27FC236}">
                <a16:creationId xmlns:a16="http://schemas.microsoft.com/office/drawing/2014/main" id="{382FE5C7-F7DF-AF60-E11E-857326E15F73}"/>
              </a:ext>
            </a:extLst>
          </p:cNvPr>
          <p:cNvSpPr txBox="1"/>
          <p:nvPr/>
        </p:nvSpPr>
        <p:spPr>
          <a:xfrm>
            <a:off x="360000" y="8215820"/>
            <a:ext cx="6120000" cy="600164"/>
          </a:xfrm>
          <a:prstGeom prst="rect">
            <a:avLst/>
          </a:prstGeom>
          <a:noFill/>
        </p:spPr>
        <p:txBody>
          <a:bodyPr wrap="square">
            <a:spAutoFit/>
          </a:bodyPr>
          <a:lstStyle/>
          <a:p>
            <a:endParaRPr lang="en-US" altLang="ja-JP" sz="1100" dirty="0">
              <a:latin typeface="+mn-ea"/>
              <a:ea typeface="+mn-ea"/>
              <a:cs typeface="Arial" panose="020B0604020202020204" pitchFamily="34" charset="0"/>
            </a:endParaRPr>
          </a:p>
          <a:p>
            <a:r>
              <a:rPr lang="en-US" altLang="ja-JP" sz="1100" dirty="0">
                <a:latin typeface="+mn-ea"/>
                <a:ea typeface="+mn-ea"/>
                <a:cs typeface="Arial" panose="020B0604020202020204" pitchFamily="34" charset="0"/>
              </a:rPr>
              <a:t>※1</a:t>
            </a:r>
            <a:r>
              <a:rPr lang="ja-JP" altLang="en-US" sz="1100" dirty="0">
                <a:latin typeface="+mn-ea"/>
                <a:ea typeface="+mn-ea"/>
                <a:cs typeface="Arial" panose="020B0604020202020204" pitchFamily="34" charset="0"/>
              </a:rPr>
              <a:t>　経費オプション機能のクレジットカード連携機能をご契約いただいているお客様のみとなります。</a:t>
            </a:r>
            <a:endParaRPr lang="en-US" altLang="ja-JP" sz="1100" dirty="0">
              <a:latin typeface="+mn-ea"/>
              <a:ea typeface="+mn-ea"/>
              <a:cs typeface="Arial" panose="020B0604020202020204" pitchFamily="34" charset="0"/>
            </a:endParaRPr>
          </a:p>
        </p:txBody>
      </p:sp>
      <p:pic>
        <p:nvPicPr>
          <p:cNvPr id="5" name="図 4" descr="黒い背景に白い文字がある&#10;&#10;AI によって生成されたコンテンツは間違っている可能性があります。">
            <a:extLst>
              <a:ext uri="{FF2B5EF4-FFF2-40B4-BE49-F238E27FC236}">
                <a16:creationId xmlns:a16="http://schemas.microsoft.com/office/drawing/2014/main" id="{7A3F766A-32D6-A647-0875-93595F106BB3}"/>
              </a:ext>
            </a:extLst>
          </p:cNvPr>
          <p:cNvPicPr>
            <a:picLocks noChangeAspect="1"/>
          </p:cNvPicPr>
          <p:nvPr/>
        </p:nvPicPr>
        <p:blipFill>
          <a:blip r:embed="rId2"/>
          <a:stretch>
            <a:fillRect/>
          </a:stretch>
        </p:blipFill>
        <p:spPr>
          <a:xfrm>
            <a:off x="910432" y="5144549"/>
            <a:ext cx="1026911" cy="371173"/>
          </a:xfrm>
          <a:prstGeom prst="rect">
            <a:avLst/>
          </a:prstGeom>
        </p:spPr>
      </p:pic>
      <p:pic>
        <p:nvPicPr>
          <p:cNvPr id="15" name="図 14" descr="アイコン&#10;&#10;AI によって生成されたコンテンツは間違っている可能性があります。">
            <a:extLst>
              <a:ext uri="{FF2B5EF4-FFF2-40B4-BE49-F238E27FC236}">
                <a16:creationId xmlns:a16="http://schemas.microsoft.com/office/drawing/2014/main" id="{B2313EAC-EE87-E44C-79D6-4941B8715A2E}"/>
              </a:ext>
            </a:extLst>
          </p:cNvPr>
          <p:cNvPicPr>
            <a:picLocks noChangeAspect="1"/>
          </p:cNvPicPr>
          <p:nvPr/>
        </p:nvPicPr>
        <p:blipFill>
          <a:blip r:embed="rId3"/>
          <a:stretch>
            <a:fillRect/>
          </a:stretch>
        </p:blipFill>
        <p:spPr>
          <a:xfrm>
            <a:off x="910432" y="5779195"/>
            <a:ext cx="1026911" cy="371173"/>
          </a:xfrm>
          <a:prstGeom prst="rect">
            <a:avLst/>
          </a:prstGeom>
        </p:spPr>
      </p:pic>
      <p:pic>
        <p:nvPicPr>
          <p:cNvPr id="17" name="図 16" descr="挿絵 が含まれている画像&#10;&#10;AI によって生成されたコンテンツは間違っている可能性があります。">
            <a:extLst>
              <a:ext uri="{FF2B5EF4-FFF2-40B4-BE49-F238E27FC236}">
                <a16:creationId xmlns:a16="http://schemas.microsoft.com/office/drawing/2014/main" id="{39910720-53B0-A677-1DA9-32DCDAB2353C}"/>
              </a:ext>
            </a:extLst>
          </p:cNvPr>
          <p:cNvPicPr>
            <a:picLocks noChangeAspect="1"/>
          </p:cNvPicPr>
          <p:nvPr/>
        </p:nvPicPr>
        <p:blipFill>
          <a:blip r:embed="rId4"/>
          <a:stretch>
            <a:fillRect/>
          </a:stretch>
        </p:blipFill>
        <p:spPr>
          <a:xfrm>
            <a:off x="1138137" y="6324997"/>
            <a:ext cx="571500" cy="571500"/>
          </a:xfrm>
          <a:prstGeom prst="rect">
            <a:avLst/>
          </a:prstGeom>
        </p:spPr>
      </p:pic>
      <p:pic>
        <p:nvPicPr>
          <p:cNvPr id="19" name="図 18" descr="アイコン&#10;&#10;AI によって生成されたコンテンツは間違っている可能性があります。">
            <a:extLst>
              <a:ext uri="{FF2B5EF4-FFF2-40B4-BE49-F238E27FC236}">
                <a16:creationId xmlns:a16="http://schemas.microsoft.com/office/drawing/2014/main" id="{3D3236CF-1303-93AA-ECBB-2AAEFF081633}"/>
              </a:ext>
            </a:extLst>
          </p:cNvPr>
          <p:cNvPicPr>
            <a:picLocks noChangeAspect="1"/>
          </p:cNvPicPr>
          <p:nvPr/>
        </p:nvPicPr>
        <p:blipFill>
          <a:blip r:embed="rId5"/>
          <a:stretch>
            <a:fillRect/>
          </a:stretch>
        </p:blipFill>
        <p:spPr>
          <a:xfrm>
            <a:off x="1138137" y="3770104"/>
            <a:ext cx="571500" cy="571500"/>
          </a:xfrm>
          <a:prstGeom prst="rect">
            <a:avLst/>
          </a:prstGeom>
        </p:spPr>
      </p:pic>
      <p:pic>
        <p:nvPicPr>
          <p:cNvPr id="21" name="図 20" descr="アイコン&#10;&#10;AI によって生成されたコンテンツは間違っている可能性があります。">
            <a:extLst>
              <a:ext uri="{FF2B5EF4-FFF2-40B4-BE49-F238E27FC236}">
                <a16:creationId xmlns:a16="http://schemas.microsoft.com/office/drawing/2014/main" id="{E9E20952-BF65-873E-2B9E-9252196B441C}"/>
              </a:ext>
            </a:extLst>
          </p:cNvPr>
          <p:cNvPicPr>
            <a:picLocks noChangeAspect="1"/>
          </p:cNvPicPr>
          <p:nvPr/>
        </p:nvPicPr>
        <p:blipFill>
          <a:blip r:embed="rId6"/>
          <a:stretch>
            <a:fillRect/>
          </a:stretch>
        </p:blipFill>
        <p:spPr>
          <a:xfrm>
            <a:off x="1138137" y="3122889"/>
            <a:ext cx="571500" cy="571500"/>
          </a:xfrm>
          <a:prstGeom prst="rect">
            <a:avLst/>
          </a:prstGeom>
        </p:spPr>
      </p:pic>
      <p:pic>
        <p:nvPicPr>
          <p:cNvPr id="23" name="図 22" descr="アイコン&#10;&#10;AI によって生成されたコンテンツは間違っている可能性があります。">
            <a:extLst>
              <a:ext uri="{FF2B5EF4-FFF2-40B4-BE49-F238E27FC236}">
                <a16:creationId xmlns:a16="http://schemas.microsoft.com/office/drawing/2014/main" id="{6684FDA0-4C81-C30C-888C-B8471B2AC26E}"/>
              </a:ext>
            </a:extLst>
          </p:cNvPr>
          <p:cNvPicPr>
            <a:picLocks noChangeAspect="1"/>
          </p:cNvPicPr>
          <p:nvPr/>
        </p:nvPicPr>
        <p:blipFill>
          <a:blip r:embed="rId7"/>
          <a:stretch>
            <a:fillRect/>
          </a:stretch>
        </p:blipFill>
        <p:spPr>
          <a:xfrm>
            <a:off x="1138137" y="6967987"/>
            <a:ext cx="571500" cy="571500"/>
          </a:xfrm>
          <a:prstGeom prst="rect">
            <a:avLst/>
          </a:prstGeom>
        </p:spPr>
      </p:pic>
      <p:pic>
        <p:nvPicPr>
          <p:cNvPr id="25" name="図 24" descr="アイコン&#10;&#10;AI によって生成されたコンテンツは間違っている可能性があります。">
            <a:extLst>
              <a:ext uri="{FF2B5EF4-FFF2-40B4-BE49-F238E27FC236}">
                <a16:creationId xmlns:a16="http://schemas.microsoft.com/office/drawing/2014/main" id="{8787A128-891C-8E00-5CB9-18CA27248A68}"/>
              </a:ext>
            </a:extLst>
          </p:cNvPr>
          <p:cNvPicPr>
            <a:picLocks noChangeAspect="1"/>
          </p:cNvPicPr>
          <p:nvPr/>
        </p:nvPicPr>
        <p:blipFill>
          <a:blip r:embed="rId8"/>
          <a:stretch>
            <a:fillRect/>
          </a:stretch>
        </p:blipFill>
        <p:spPr>
          <a:xfrm>
            <a:off x="1138137" y="1837941"/>
            <a:ext cx="571500" cy="571500"/>
          </a:xfrm>
          <a:prstGeom prst="rect">
            <a:avLst/>
          </a:prstGeom>
        </p:spPr>
      </p:pic>
      <p:pic>
        <p:nvPicPr>
          <p:cNvPr id="27" name="図 26" descr="アイコン&#10;&#10;AI によって生成されたコンテンツは間違っている可能性があります。">
            <a:extLst>
              <a:ext uri="{FF2B5EF4-FFF2-40B4-BE49-F238E27FC236}">
                <a16:creationId xmlns:a16="http://schemas.microsoft.com/office/drawing/2014/main" id="{F574D3F3-9619-15C5-2CB9-F60AB7C9E5AE}"/>
              </a:ext>
            </a:extLst>
          </p:cNvPr>
          <p:cNvPicPr>
            <a:picLocks noChangeAspect="1"/>
          </p:cNvPicPr>
          <p:nvPr/>
        </p:nvPicPr>
        <p:blipFill>
          <a:blip r:embed="rId9"/>
          <a:stretch>
            <a:fillRect/>
          </a:stretch>
        </p:blipFill>
        <p:spPr>
          <a:xfrm>
            <a:off x="1138137" y="2474585"/>
            <a:ext cx="571500" cy="571500"/>
          </a:xfrm>
          <a:prstGeom prst="rect">
            <a:avLst/>
          </a:prstGeom>
        </p:spPr>
      </p:pic>
      <p:pic>
        <p:nvPicPr>
          <p:cNvPr id="29" name="図 28" descr="アイコン&#10;&#10;AI によって生成されたコンテンツは間違っている可能性があります。">
            <a:extLst>
              <a:ext uri="{FF2B5EF4-FFF2-40B4-BE49-F238E27FC236}">
                <a16:creationId xmlns:a16="http://schemas.microsoft.com/office/drawing/2014/main" id="{BF6EA8D4-729A-6338-36AA-8A1137732C10}"/>
              </a:ext>
            </a:extLst>
          </p:cNvPr>
          <p:cNvPicPr>
            <a:picLocks noChangeAspect="1"/>
          </p:cNvPicPr>
          <p:nvPr/>
        </p:nvPicPr>
        <p:blipFill>
          <a:blip r:embed="rId10"/>
          <a:stretch>
            <a:fillRect/>
          </a:stretch>
        </p:blipFill>
        <p:spPr>
          <a:xfrm>
            <a:off x="795260" y="7751892"/>
            <a:ext cx="1257254" cy="279390"/>
          </a:xfrm>
          <a:prstGeom prst="rect">
            <a:avLst/>
          </a:prstGeom>
        </p:spPr>
      </p:pic>
      <p:pic>
        <p:nvPicPr>
          <p:cNvPr id="32" name="図 31" descr="アイコン&#10;&#10;AI によって生成されたコンテンツは間違っている可能性があります。">
            <a:extLst>
              <a:ext uri="{FF2B5EF4-FFF2-40B4-BE49-F238E27FC236}">
                <a16:creationId xmlns:a16="http://schemas.microsoft.com/office/drawing/2014/main" id="{1CC80DB8-3852-FDF0-A339-0C42F756DC07}"/>
              </a:ext>
            </a:extLst>
          </p:cNvPr>
          <p:cNvPicPr>
            <a:picLocks noChangeAspect="1"/>
          </p:cNvPicPr>
          <p:nvPr/>
        </p:nvPicPr>
        <p:blipFill>
          <a:blip r:embed="rId11"/>
          <a:stretch>
            <a:fillRect/>
          </a:stretch>
        </p:blipFill>
        <p:spPr>
          <a:xfrm>
            <a:off x="1138137" y="4397170"/>
            <a:ext cx="571500" cy="571500"/>
          </a:xfrm>
          <a:prstGeom prst="rect">
            <a:avLst/>
          </a:prstGeom>
        </p:spPr>
      </p:pic>
    </p:spTree>
    <p:extLst>
      <p:ext uri="{BB962C8B-B14F-4D97-AF65-F5344CB8AC3E}">
        <p14:creationId xmlns:p14="http://schemas.microsoft.com/office/powerpoint/2010/main" val="1891070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B84A5-84BB-3042-3544-EF1C877CAB6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D55CEC1-61F9-D56C-BB58-BFCE345FCBFF}"/>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5</a:t>
            </a:r>
            <a:r>
              <a:rPr kumimoji="1" lang="ja-JP" altLang="en-US" dirty="0">
                <a:ln w="12700">
                  <a:solidFill>
                    <a:schemeClr val="bg2"/>
                  </a:solidFill>
                </a:ln>
                <a:solidFill>
                  <a:schemeClr val="bg2"/>
                </a:solidFill>
              </a:rPr>
              <a:t> アプリで</a:t>
            </a:r>
            <a:r>
              <a:rPr kumimoji="1" lang="en-US" altLang="ja-JP" dirty="0">
                <a:ln w="12700">
                  <a:solidFill>
                    <a:schemeClr val="bg2"/>
                  </a:solidFill>
                </a:ln>
                <a:solidFill>
                  <a:schemeClr val="bg2"/>
                </a:solidFill>
              </a:rPr>
              <a:t>IC</a:t>
            </a:r>
            <a:r>
              <a:rPr kumimoji="1" lang="ja-JP" altLang="en-US" dirty="0">
                <a:ln w="12700">
                  <a:solidFill>
                    <a:schemeClr val="bg2"/>
                  </a:solidFill>
                </a:ln>
                <a:solidFill>
                  <a:schemeClr val="bg2"/>
                </a:solidFill>
              </a:rPr>
              <a:t>カード履歴を読み取る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731A312A-FD8D-156A-FA64-37ED1E3BB303}"/>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19</a:t>
            </a:fld>
            <a:endParaRPr lang="ja-JP" altLang="en-US" dirty="0"/>
          </a:p>
        </p:txBody>
      </p:sp>
      <p:sp>
        <p:nvSpPr>
          <p:cNvPr id="16" name="四角形: 角を丸くする 15">
            <a:extLst>
              <a:ext uri="{FF2B5EF4-FFF2-40B4-BE49-F238E27FC236}">
                <a16:creationId xmlns:a16="http://schemas.microsoft.com/office/drawing/2014/main" id="{981CA85A-1077-CBCE-92B6-6D89F75145E0}"/>
              </a:ext>
            </a:extLst>
          </p:cNvPr>
          <p:cNvSpPr/>
          <p:nvPr/>
        </p:nvSpPr>
        <p:spPr>
          <a:xfrm>
            <a:off x="370962" y="1802885"/>
            <a:ext cx="6116079" cy="7193092"/>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ハンバーガーメニューをタップし、［</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IC</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カード］をタップします。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1" name="グラフィックス 30" descr="再生 単色塗りつぶし">
            <a:extLst>
              <a:ext uri="{FF2B5EF4-FFF2-40B4-BE49-F238E27FC236}">
                <a16:creationId xmlns:a16="http://schemas.microsoft.com/office/drawing/2014/main" id="{64DC7BCC-A577-8F44-A2EE-47F5DDBC69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83821" y="8845236"/>
            <a:ext cx="231627" cy="456907"/>
          </a:xfrm>
          <a:prstGeom prst="rect">
            <a:avLst/>
          </a:prstGeom>
        </p:spPr>
      </p:pic>
      <p:sp>
        <p:nvSpPr>
          <p:cNvPr id="4" name="テキスト ボックス 3">
            <a:extLst>
              <a:ext uri="{FF2B5EF4-FFF2-40B4-BE49-F238E27FC236}">
                <a16:creationId xmlns:a16="http://schemas.microsoft.com/office/drawing/2014/main" id="{8B631E45-4A6A-C09F-873B-11CACAA46065}"/>
              </a:ext>
            </a:extLst>
          </p:cNvPr>
          <p:cNvSpPr txBox="1"/>
          <p:nvPr/>
        </p:nvSpPr>
        <p:spPr>
          <a:xfrm>
            <a:off x="360000" y="900000"/>
            <a:ext cx="6120000" cy="430887"/>
          </a:xfrm>
          <a:prstGeom prst="rect">
            <a:avLst/>
          </a:prstGeom>
          <a:noFill/>
        </p:spPr>
        <p:txBody>
          <a:bodyPr wrap="square" rtlCol="0">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対象申請</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a:p>
            <a:r>
              <a:rPr lang="ja-JP" altLang="en-US" sz="1100" dirty="0">
                <a:solidFill>
                  <a:schemeClr val="tx1"/>
                </a:solidFill>
                <a:latin typeface="+mn-ea"/>
                <a:ea typeface="+mn-ea"/>
                <a:cs typeface="Arial" panose="020B0604020202020204" pitchFamily="34" charset="0"/>
              </a:rPr>
              <a:t>交通費申請・出張申請・海外出張申請</a:t>
            </a:r>
          </a:p>
        </p:txBody>
      </p:sp>
      <p:pic>
        <p:nvPicPr>
          <p:cNvPr id="5" name="図 4">
            <a:extLst>
              <a:ext uri="{FF2B5EF4-FFF2-40B4-BE49-F238E27FC236}">
                <a16:creationId xmlns:a16="http://schemas.microsoft.com/office/drawing/2014/main" id="{C2B2F79F-85A0-169A-C75F-9B50E93F36E9}"/>
              </a:ext>
            </a:extLst>
          </p:cNvPr>
          <p:cNvPicPr>
            <a:picLocks noChangeAspect="1"/>
          </p:cNvPicPr>
          <p:nvPr/>
        </p:nvPicPr>
        <p:blipFill rotWithShape="1">
          <a:blip r:embed="rId4"/>
          <a:srcRect l="1839" t="598" r="1143" b="538"/>
          <a:stretch/>
        </p:blipFill>
        <p:spPr>
          <a:xfrm>
            <a:off x="572781" y="3483465"/>
            <a:ext cx="2300288" cy="4021137"/>
          </a:xfrm>
          <a:prstGeom prst="rect">
            <a:avLst/>
          </a:prstGeom>
          <a:ln>
            <a:noFill/>
          </a:ln>
          <a:effectLst>
            <a:outerShdw blurRad="63500" sx="102000" sy="102000" algn="ctr" rotWithShape="0">
              <a:prstClr val="black">
                <a:alpha val="40000"/>
              </a:prstClr>
            </a:outerShdw>
          </a:effectLst>
        </p:spPr>
      </p:pic>
      <p:grpSp>
        <p:nvGrpSpPr>
          <p:cNvPr id="9" name="グループ化 8">
            <a:extLst>
              <a:ext uri="{FF2B5EF4-FFF2-40B4-BE49-F238E27FC236}">
                <a16:creationId xmlns:a16="http://schemas.microsoft.com/office/drawing/2014/main" id="{15329D85-0022-6F39-94B0-8E866BB5943D}"/>
              </a:ext>
            </a:extLst>
          </p:cNvPr>
          <p:cNvGrpSpPr/>
          <p:nvPr/>
        </p:nvGrpSpPr>
        <p:grpSpPr>
          <a:xfrm>
            <a:off x="3170995" y="3437354"/>
            <a:ext cx="3099023" cy="4067248"/>
            <a:chOff x="2971800" y="2966722"/>
            <a:chExt cx="3099023" cy="4067248"/>
          </a:xfrm>
        </p:grpSpPr>
        <p:pic>
          <p:nvPicPr>
            <p:cNvPr id="13" name="図 12">
              <a:extLst>
                <a:ext uri="{FF2B5EF4-FFF2-40B4-BE49-F238E27FC236}">
                  <a16:creationId xmlns:a16="http://schemas.microsoft.com/office/drawing/2014/main" id="{E1297D1C-E895-8F3C-91F1-95811CC2D46E}"/>
                </a:ext>
              </a:extLst>
            </p:cNvPr>
            <p:cNvPicPr>
              <a:picLocks noChangeAspect="1"/>
            </p:cNvPicPr>
            <p:nvPr/>
          </p:nvPicPr>
          <p:blipFill>
            <a:blip r:embed="rId5"/>
            <a:stretch>
              <a:fillRect/>
            </a:stretch>
          </p:blipFill>
          <p:spPr>
            <a:xfrm>
              <a:off x="3513109" y="2966722"/>
              <a:ext cx="2557714" cy="4067248"/>
            </a:xfrm>
            <a:prstGeom prst="rect">
              <a:avLst/>
            </a:prstGeom>
            <a:effectLst>
              <a:outerShdw blurRad="63500" sx="102000" sy="102000" algn="ctr" rotWithShape="0">
                <a:prstClr val="black">
                  <a:alpha val="40000"/>
                </a:prstClr>
              </a:outerShdw>
            </a:effectLst>
          </p:spPr>
        </p:pic>
        <p:sp>
          <p:nvSpPr>
            <p:cNvPr id="18" name="矢印: 右 17">
              <a:extLst>
                <a:ext uri="{FF2B5EF4-FFF2-40B4-BE49-F238E27FC236}">
                  <a16:creationId xmlns:a16="http://schemas.microsoft.com/office/drawing/2014/main" id="{7A99879C-DF0D-6C1B-8E07-AF89922462BC}"/>
                </a:ext>
              </a:extLst>
            </p:cNvPr>
            <p:cNvSpPr/>
            <p:nvPr/>
          </p:nvSpPr>
          <p:spPr>
            <a:xfrm>
              <a:off x="2971800" y="4727575"/>
              <a:ext cx="373092" cy="369332"/>
            </a:xfrm>
            <a:prstGeom prst="rightArrow">
              <a:avLst/>
            </a:prstGeom>
            <a:solidFill>
              <a:srgbClr val="FFCA08"/>
            </a:solidFill>
            <a:ln>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四角形: 角を丸くする 18">
            <a:extLst>
              <a:ext uri="{FF2B5EF4-FFF2-40B4-BE49-F238E27FC236}">
                <a16:creationId xmlns:a16="http://schemas.microsoft.com/office/drawing/2014/main" id="{59A60DA2-0BBE-542B-294F-64761A9AA6A1}"/>
              </a:ext>
            </a:extLst>
          </p:cNvPr>
          <p:cNvSpPr/>
          <p:nvPr/>
        </p:nvSpPr>
        <p:spPr>
          <a:xfrm>
            <a:off x="2454571" y="7179509"/>
            <a:ext cx="418498" cy="37552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20" name="四角形: 角を丸くする 19">
            <a:extLst>
              <a:ext uri="{FF2B5EF4-FFF2-40B4-BE49-F238E27FC236}">
                <a16:creationId xmlns:a16="http://schemas.microsoft.com/office/drawing/2014/main" id="{2531F1B3-FCC5-EA66-E93B-2233BAC04391}"/>
              </a:ext>
            </a:extLst>
          </p:cNvPr>
          <p:cNvSpPr/>
          <p:nvPr/>
        </p:nvSpPr>
        <p:spPr>
          <a:xfrm>
            <a:off x="3712303" y="6791108"/>
            <a:ext cx="2557714" cy="37552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3882966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9EDFA6-047D-9B57-5DAB-D0949B970A9C}"/>
              </a:ext>
            </a:extLst>
          </p:cNvPr>
          <p:cNvSpPr>
            <a:spLocks noGrp="1"/>
          </p:cNvSpPr>
          <p:nvPr>
            <p:ph type="sldNum" idx="12"/>
          </p:nvPr>
        </p:nvSpPr>
        <p:spPr/>
        <p:txBody>
          <a:bodyPr/>
          <a:lstStyle/>
          <a:p>
            <a:pPr algn="r"/>
            <a:fld id="{00000000-1234-1234-1234-123412341234}" type="slidenum">
              <a:rPr lang="en-US" altLang="ja-JP" smtClean="0"/>
              <a:pPr algn="r"/>
              <a:t>2</a:t>
            </a:fld>
            <a:endParaRPr lang="ja-JP" altLang="en-US" dirty="0"/>
          </a:p>
        </p:txBody>
      </p:sp>
      <p:sp>
        <p:nvSpPr>
          <p:cNvPr id="4" name="テキスト プレースホルダー 3">
            <a:extLst>
              <a:ext uri="{FF2B5EF4-FFF2-40B4-BE49-F238E27FC236}">
                <a16:creationId xmlns:a16="http://schemas.microsoft.com/office/drawing/2014/main" id="{3724D822-3FDB-D4C9-21A7-93D09457CF50}"/>
              </a:ext>
            </a:extLst>
          </p:cNvPr>
          <p:cNvSpPr>
            <a:spLocks noGrp="1"/>
          </p:cNvSpPr>
          <p:nvPr>
            <p:ph type="body" sz="quarter" idx="13"/>
          </p:nvPr>
        </p:nvSpPr>
        <p:spPr/>
        <p:txBody>
          <a:bodyPr/>
          <a:lstStyle/>
          <a:p>
            <a:endParaRPr lang="ja-JP" altLang="en-US"/>
          </a:p>
        </p:txBody>
      </p:sp>
      <p:sp>
        <p:nvSpPr>
          <p:cNvPr id="3" name="タイトル 2">
            <a:extLst>
              <a:ext uri="{FF2B5EF4-FFF2-40B4-BE49-F238E27FC236}">
                <a16:creationId xmlns:a16="http://schemas.microsoft.com/office/drawing/2014/main" id="{73128483-CB69-E1D2-FE7D-DFCD0398AA95}"/>
              </a:ext>
            </a:extLst>
          </p:cNvPr>
          <p:cNvSpPr>
            <a:spLocks noGrp="1"/>
          </p:cNvSpPr>
          <p:nvPr>
            <p:ph type="title"/>
          </p:nvPr>
        </p:nvSpPr>
        <p:spPr>
          <a:solidFill>
            <a:schemeClr val="lt1"/>
          </a:solidFill>
        </p:spPr>
        <p:txBody>
          <a:bodyPr/>
          <a:lstStyle/>
          <a:p>
            <a:r>
              <a:rPr kumimoji="1" lang="ja-JP" altLang="en-US" dirty="0">
                <a:ln w="12700">
                  <a:solidFill>
                    <a:schemeClr val="bg2"/>
                  </a:solidFill>
                </a:ln>
                <a:solidFill>
                  <a:schemeClr val="bg2"/>
                </a:solidFill>
              </a:rPr>
              <a:t>本マニュアルをご利用いただくご担当者の方へ</a:t>
            </a:r>
          </a:p>
        </p:txBody>
      </p:sp>
      <p:grpSp>
        <p:nvGrpSpPr>
          <p:cNvPr id="19" name="グループ化 18">
            <a:extLst>
              <a:ext uri="{FF2B5EF4-FFF2-40B4-BE49-F238E27FC236}">
                <a16:creationId xmlns:a16="http://schemas.microsoft.com/office/drawing/2014/main" id="{019999AC-1573-FD4F-3A72-8808C062FE76}"/>
              </a:ext>
            </a:extLst>
          </p:cNvPr>
          <p:cNvGrpSpPr/>
          <p:nvPr/>
        </p:nvGrpSpPr>
        <p:grpSpPr>
          <a:xfrm>
            <a:off x="333909" y="1080000"/>
            <a:ext cx="6488612" cy="852164"/>
            <a:chOff x="333909" y="1080000"/>
            <a:chExt cx="6488612" cy="852164"/>
          </a:xfrm>
        </p:grpSpPr>
        <p:sp>
          <p:nvSpPr>
            <p:cNvPr id="5" name="テキスト ボックス 4">
              <a:extLst>
                <a:ext uri="{FF2B5EF4-FFF2-40B4-BE49-F238E27FC236}">
                  <a16:creationId xmlns:a16="http://schemas.microsoft.com/office/drawing/2014/main" id="{D1D3ABE7-C7F1-1E1E-C9BD-234D44A909D7}"/>
                </a:ext>
              </a:extLst>
            </p:cNvPr>
            <p:cNvSpPr txBox="1"/>
            <p:nvPr/>
          </p:nvSpPr>
          <p:spPr>
            <a:xfrm>
              <a:off x="333909" y="1332000"/>
              <a:ext cx="6120000" cy="600164"/>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本マニュアルは、</a:t>
              </a:r>
              <a:r>
                <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2025</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年</a:t>
              </a:r>
              <a:r>
                <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4</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月</a:t>
              </a:r>
              <a:r>
                <a:rPr lang="en-US" altLang="ja-JP" sz="1100" dirty="0">
                  <a:solidFill>
                    <a:schemeClr val="dk1"/>
                  </a:solidFill>
                  <a:latin typeface="HG丸ｺﾞｼｯｸM-PRO" panose="020F0600000000000000" pitchFamily="50" charset="-128"/>
                  <a:ea typeface="HG丸ｺﾞｼｯｸM-PRO" panose="020F0600000000000000" pitchFamily="50" charset="-128"/>
                </a:rPr>
                <a:t>25</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日時点のジンジャーの仕様で説明を記載しております。</a:t>
              </a:r>
            </a:p>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機能アップデートに伴い、仕様が変更される可能性がございますので、あらかじめご了承ください。</a:t>
              </a:r>
            </a:p>
          </p:txBody>
        </p:sp>
        <p:grpSp>
          <p:nvGrpSpPr>
            <p:cNvPr id="7" name="グループ化 6">
              <a:extLst>
                <a:ext uri="{FF2B5EF4-FFF2-40B4-BE49-F238E27FC236}">
                  <a16:creationId xmlns:a16="http://schemas.microsoft.com/office/drawing/2014/main" id="{5FBE5447-AA69-BED8-CAEE-39406A575FE0}"/>
                </a:ext>
              </a:extLst>
            </p:cNvPr>
            <p:cNvGrpSpPr/>
            <p:nvPr/>
          </p:nvGrpSpPr>
          <p:grpSpPr>
            <a:xfrm>
              <a:off x="360000" y="1080000"/>
              <a:ext cx="6462521" cy="215444"/>
              <a:chOff x="266891" y="1251896"/>
              <a:chExt cx="6462521" cy="215444"/>
            </a:xfrm>
          </p:grpSpPr>
          <p:sp>
            <p:nvSpPr>
              <p:cNvPr id="8" name="字幕 4">
                <a:extLst>
                  <a:ext uri="{FF2B5EF4-FFF2-40B4-BE49-F238E27FC236}">
                    <a16:creationId xmlns:a16="http://schemas.microsoft.com/office/drawing/2014/main" id="{706E933E-537D-C01D-D2B5-803D3E12C3FC}"/>
                  </a:ext>
                </a:extLst>
              </p:cNvPr>
              <p:cNvSpPr txBox="1">
                <a:spLocks/>
              </p:cNvSpPr>
              <p:nvPr/>
            </p:nvSpPr>
            <p:spPr>
              <a:xfrm>
                <a:off x="426910"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免責事項</a:t>
                </a:r>
                <a:endParaRPr lang="en-US" altLang="ja-JP" sz="1400" b="1" dirty="0">
                  <a:solidFill>
                    <a:schemeClr val="tx1"/>
                  </a:solidFill>
                </a:endParaRPr>
              </a:p>
            </p:txBody>
          </p:sp>
          <p:sp>
            <p:nvSpPr>
              <p:cNvPr id="9" name="Google Shape;113;p23">
                <a:extLst>
                  <a:ext uri="{FF2B5EF4-FFF2-40B4-BE49-F238E27FC236}">
                    <a16:creationId xmlns:a16="http://schemas.microsoft.com/office/drawing/2014/main" id="{A735CB72-46C0-75E6-2E29-EEF2E5339024}"/>
                  </a:ext>
                </a:extLst>
              </p:cNvPr>
              <p:cNvSpPr/>
              <p:nvPr/>
            </p:nvSpPr>
            <p:spPr>
              <a:xfrm rot="16200000">
                <a:off x="206961" y="13616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grpSp>
        <p:nvGrpSpPr>
          <p:cNvPr id="18" name="グループ化 17">
            <a:extLst>
              <a:ext uri="{FF2B5EF4-FFF2-40B4-BE49-F238E27FC236}">
                <a16:creationId xmlns:a16="http://schemas.microsoft.com/office/drawing/2014/main" id="{B7E2659A-83F8-BDBA-A70F-0965E680762D}"/>
              </a:ext>
            </a:extLst>
          </p:cNvPr>
          <p:cNvGrpSpPr/>
          <p:nvPr/>
        </p:nvGrpSpPr>
        <p:grpSpPr>
          <a:xfrm>
            <a:off x="333909" y="2275049"/>
            <a:ext cx="6462520" cy="712515"/>
            <a:chOff x="360000" y="2275049"/>
            <a:chExt cx="6462520" cy="712515"/>
          </a:xfrm>
        </p:grpSpPr>
        <p:sp>
          <p:nvSpPr>
            <p:cNvPr id="6" name="テキスト ボックス 5">
              <a:extLst>
                <a:ext uri="{FF2B5EF4-FFF2-40B4-BE49-F238E27FC236}">
                  <a16:creationId xmlns:a16="http://schemas.microsoft.com/office/drawing/2014/main" id="{AD327361-A008-21EC-3ED5-DA161EBFD221}"/>
                </a:ext>
              </a:extLst>
            </p:cNvPr>
            <p:cNvSpPr txBox="1"/>
            <p:nvPr/>
          </p:nvSpPr>
          <p:spPr>
            <a:xfrm>
              <a:off x="369000" y="2556677"/>
              <a:ext cx="6120000" cy="430887"/>
            </a:xfrm>
            <a:prstGeom prst="rect">
              <a:avLst/>
            </a:prstGeom>
            <a:noFill/>
          </p:spPr>
          <p:txBody>
            <a:bodyPr wrap="square">
              <a:spAutoFit/>
            </a:bodyPr>
            <a:lstStyle/>
            <a:p>
              <a:r>
                <a:rPr lang="ja-JP" altLang="en-US" sz="1100" dirty="0">
                  <a:latin typeface="HG丸ｺﾞｼｯｸM-PRO" panose="020F0600000000000000" pitchFamily="50" charset="-128"/>
                  <a:ea typeface="HG丸ｺﾞｼｯｸM-PRO" panose="020F0600000000000000" pitchFamily="50" charset="-128"/>
                </a:rPr>
                <a:t>本マニュアルは、従業員様向けの参考マニュアルです。</a:t>
              </a:r>
              <a:endParaRPr lang="en-US" altLang="ja-JP" sz="1100" dirty="0">
                <a:latin typeface="HG丸ｺﾞｼｯｸM-PRO" panose="020F0600000000000000" pitchFamily="50" charset="-128"/>
                <a:ea typeface="HG丸ｺﾞｼｯｸM-PRO" panose="020F0600000000000000" pitchFamily="50" charset="-128"/>
              </a:endParaRPr>
            </a:p>
            <a:p>
              <a:r>
                <a:rPr lang="ja-JP" altLang="en-US" sz="1100" dirty="0">
                  <a:latin typeface="HG丸ｺﾞｼｯｸM-PRO" panose="020F0600000000000000" pitchFamily="50" charset="-128"/>
                  <a:ea typeface="HG丸ｺﾞｼｯｸM-PRO" panose="020F0600000000000000" pitchFamily="50" charset="-128"/>
                </a:rPr>
                <a:t>雛形のため、お客さまごとの運用に応じてご調整ください。</a:t>
              </a:r>
              <a:endParaRPr lang="en-US" altLang="ja-JP" sz="1100" dirty="0">
                <a:latin typeface="HG丸ｺﾞｼｯｸM-PRO" panose="020F0600000000000000" pitchFamily="50" charset="-128"/>
                <a:ea typeface="HG丸ｺﾞｼｯｸM-PRO" panose="020F0600000000000000" pitchFamily="50" charset="-128"/>
              </a:endParaRPr>
            </a:p>
          </p:txBody>
        </p:sp>
        <p:grpSp>
          <p:nvGrpSpPr>
            <p:cNvPr id="10" name="グループ化 9">
              <a:extLst>
                <a:ext uri="{FF2B5EF4-FFF2-40B4-BE49-F238E27FC236}">
                  <a16:creationId xmlns:a16="http://schemas.microsoft.com/office/drawing/2014/main" id="{21751870-1CF4-E060-B773-803B265431AE}"/>
                </a:ext>
              </a:extLst>
            </p:cNvPr>
            <p:cNvGrpSpPr/>
            <p:nvPr/>
          </p:nvGrpSpPr>
          <p:grpSpPr>
            <a:xfrm>
              <a:off x="360000" y="2275049"/>
              <a:ext cx="6462520" cy="215444"/>
              <a:chOff x="277937" y="2550512"/>
              <a:chExt cx="6462520" cy="215444"/>
            </a:xfrm>
          </p:grpSpPr>
          <p:sp>
            <p:nvSpPr>
              <p:cNvPr id="11" name="字幕 4">
                <a:extLst>
                  <a:ext uri="{FF2B5EF4-FFF2-40B4-BE49-F238E27FC236}">
                    <a16:creationId xmlns:a16="http://schemas.microsoft.com/office/drawing/2014/main" id="{9180592E-79BF-3031-66BA-07FA33604C41}"/>
                  </a:ext>
                </a:extLst>
              </p:cNvPr>
              <p:cNvSpPr txBox="1">
                <a:spLocks/>
              </p:cNvSpPr>
              <p:nvPr/>
            </p:nvSpPr>
            <p:spPr>
              <a:xfrm>
                <a:off x="437955" y="2550512"/>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事前にご確認いただきたいこと</a:t>
                </a:r>
                <a:endParaRPr lang="en-US" altLang="ja-JP" sz="1400" b="1" dirty="0">
                  <a:solidFill>
                    <a:schemeClr val="tx1"/>
                  </a:solidFill>
                </a:endParaRPr>
              </a:p>
            </p:txBody>
          </p:sp>
          <p:sp>
            <p:nvSpPr>
              <p:cNvPr id="12" name="Google Shape;113;p23">
                <a:extLst>
                  <a:ext uri="{FF2B5EF4-FFF2-40B4-BE49-F238E27FC236}">
                    <a16:creationId xmlns:a16="http://schemas.microsoft.com/office/drawing/2014/main" id="{1D051C80-F253-C7D8-2121-F63D1C5DCA49}"/>
                  </a:ext>
                </a:extLst>
              </p:cNvPr>
              <p:cNvSpPr/>
              <p:nvPr/>
            </p:nvSpPr>
            <p:spPr>
              <a:xfrm rot="16200000">
                <a:off x="218007" y="264778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spTree>
    <p:extLst>
      <p:ext uri="{BB962C8B-B14F-4D97-AF65-F5344CB8AC3E}">
        <p14:creationId xmlns:p14="http://schemas.microsoft.com/office/powerpoint/2010/main" val="1299475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CDE83-7937-4CDC-49CC-0BB58F9D676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D3B10C0-CEEA-2C88-A379-E06FE516453A}"/>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5 </a:t>
            </a:r>
            <a:r>
              <a:rPr kumimoji="1" lang="ja-JP" altLang="en-US" dirty="0">
                <a:ln w="12700">
                  <a:solidFill>
                    <a:schemeClr val="bg2"/>
                  </a:solidFill>
                </a:ln>
                <a:solidFill>
                  <a:schemeClr val="bg2"/>
                </a:solidFill>
              </a:rPr>
              <a:t>アプリで</a:t>
            </a:r>
            <a:r>
              <a:rPr kumimoji="1" lang="en-US" altLang="ja-JP" dirty="0">
                <a:ln w="12700">
                  <a:solidFill>
                    <a:schemeClr val="bg2"/>
                  </a:solidFill>
                </a:ln>
                <a:solidFill>
                  <a:schemeClr val="bg2"/>
                </a:solidFill>
              </a:rPr>
              <a:t>IC</a:t>
            </a:r>
            <a:r>
              <a:rPr kumimoji="1" lang="ja-JP" altLang="en-US" dirty="0">
                <a:ln w="12700">
                  <a:solidFill>
                    <a:schemeClr val="bg2"/>
                  </a:solidFill>
                </a:ln>
                <a:solidFill>
                  <a:schemeClr val="bg2"/>
                </a:solidFill>
              </a:rPr>
              <a:t>カード履歴を読み取る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C621436C-7AC0-2723-7C74-7DBC2396E4A1}"/>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20</a:t>
            </a:fld>
            <a:endParaRPr lang="ja-JP" altLang="en-US" dirty="0"/>
          </a:p>
        </p:txBody>
      </p:sp>
      <p:sp>
        <p:nvSpPr>
          <p:cNvPr id="16" name="四角形: 角を丸くする 15">
            <a:extLst>
              <a:ext uri="{FF2B5EF4-FFF2-40B4-BE49-F238E27FC236}">
                <a16:creationId xmlns:a16="http://schemas.microsoft.com/office/drawing/2014/main" id="{297703A6-947C-893B-654D-F02D4ABCE2B5}"/>
              </a:ext>
            </a:extLst>
          </p:cNvPr>
          <p:cNvSpPr/>
          <p:nvPr/>
        </p:nvSpPr>
        <p:spPr>
          <a:xfrm>
            <a:off x="370962" y="952969"/>
            <a:ext cx="6116079" cy="5320832"/>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IC</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カードスキャン］をタップし、カードをかざします。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7" name="図 6">
            <a:extLst>
              <a:ext uri="{FF2B5EF4-FFF2-40B4-BE49-F238E27FC236}">
                <a16:creationId xmlns:a16="http://schemas.microsoft.com/office/drawing/2014/main" id="{130E63E6-44B9-ABC1-03CD-42455C126EFB}"/>
              </a:ext>
            </a:extLst>
          </p:cNvPr>
          <p:cNvPicPr>
            <a:picLocks noChangeAspect="1"/>
          </p:cNvPicPr>
          <p:nvPr/>
        </p:nvPicPr>
        <p:blipFill rotWithShape="1">
          <a:blip r:embed="rId2"/>
          <a:srcRect l="905" t="726" r="1113" b="1326"/>
          <a:stretch/>
        </p:blipFill>
        <p:spPr>
          <a:xfrm>
            <a:off x="471182" y="1835391"/>
            <a:ext cx="2508242" cy="3924415"/>
          </a:xfrm>
          <a:prstGeom prst="rect">
            <a:avLst/>
          </a:prstGeom>
          <a:ln>
            <a:noFill/>
          </a:ln>
          <a:effectLst>
            <a:outerShdw blurRad="63500" sx="102000" sy="102000" algn="ctr" rotWithShape="0">
              <a:prstClr val="black">
                <a:alpha val="40000"/>
              </a:prstClr>
            </a:outerShdw>
          </a:effectLst>
        </p:spPr>
      </p:pic>
      <p:sp>
        <p:nvSpPr>
          <p:cNvPr id="10" name="矢印: 右 9">
            <a:extLst>
              <a:ext uri="{FF2B5EF4-FFF2-40B4-BE49-F238E27FC236}">
                <a16:creationId xmlns:a16="http://schemas.microsoft.com/office/drawing/2014/main" id="{6A630722-3D6C-667D-7C30-1CC7DA46ACD7}"/>
              </a:ext>
            </a:extLst>
          </p:cNvPr>
          <p:cNvSpPr/>
          <p:nvPr/>
        </p:nvSpPr>
        <p:spPr>
          <a:xfrm>
            <a:off x="3231213" y="3438960"/>
            <a:ext cx="367457" cy="363754"/>
          </a:xfrm>
          <a:prstGeom prst="rightArrow">
            <a:avLst/>
          </a:prstGeom>
          <a:solidFill>
            <a:srgbClr val="FFCA08"/>
          </a:solidFill>
          <a:ln>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図 14">
            <a:extLst>
              <a:ext uri="{FF2B5EF4-FFF2-40B4-BE49-F238E27FC236}">
                <a16:creationId xmlns:a16="http://schemas.microsoft.com/office/drawing/2014/main" id="{26AA37E4-94AE-ED02-2C18-1860C1E0EFB1}"/>
              </a:ext>
            </a:extLst>
          </p:cNvPr>
          <p:cNvPicPr>
            <a:picLocks noChangeAspect="1"/>
          </p:cNvPicPr>
          <p:nvPr/>
        </p:nvPicPr>
        <p:blipFill rotWithShape="1">
          <a:blip r:embed="rId3"/>
          <a:srcRect l="1123" t="746" r="2000" b="2380"/>
          <a:stretch/>
        </p:blipFill>
        <p:spPr>
          <a:xfrm>
            <a:off x="3914213" y="1892299"/>
            <a:ext cx="2457504" cy="3846265"/>
          </a:xfrm>
          <a:prstGeom prst="rect">
            <a:avLst/>
          </a:prstGeom>
          <a:ln>
            <a:noFill/>
          </a:ln>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5932E509-AB30-78A1-FA9D-D9215021259B}"/>
              </a:ext>
            </a:extLst>
          </p:cNvPr>
          <p:cNvSpPr/>
          <p:nvPr/>
        </p:nvSpPr>
        <p:spPr>
          <a:xfrm>
            <a:off x="471182" y="4521200"/>
            <a:ext cx="2508242" cy="43497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7" name="テキスト ボックス 16">
            <a:extLst>
              <a:ext uri="{FF2B5EF4-FFF2-40B4-BE49-F238E27FC236}">
                <a16:creationId xmlns:a16="http://schemas.microsoft.com/office/drawing/2014/main" id="{868D42CD-08CE-93B7-BF5D-22D05D2D1C63}"/>
              </a:ext>
            </a:extLst>
          </p:cNvPr>
          <p:cNvSpPr txBox="1"/>
          <p:nvPr/>
        </p:nvSpPr>
        <p:spPr>
          <a:xfrm>
            <a:off x="354941" y="7331782"/>
            <a:ext cx="6120000" cy="769441"/>
          </a:xfrm>
          <a:prstGeom prst="rect">
            <a:avLst/>
          </a:prstGeom>
          <a:noFill/>
        </p:spPr>
        <p:txBody>
          <a:bodyPr wrap="square" rtlCol="0">
            <a:spAutoFit/>
          </a:bodyPr>
          <a:lstStyle/>
          <a:p>
            <a:r>
              <a:rPr kumimoji="1" lang="en-US" altLang="ja-JP" sz="1100" dirty="0" err="1">
                <a:latin typeface="+mn-ea"/>
                <a:ea typeface="+mn-ea"/>
                <a:cs typeface="Arial" panose="020B0604020202020204" pitchFamily="34" charset="0"/>
              </a:rPr>
              <a:t>Kitaca</a:t>
            </a:r>
            <a:r>
              <a:rPr kumimoji="1" lang="ja-JP" altLang="en-US" sz="1100" dirty="0">
                <a:latin typeface="+mn-ea"/>
                <a:ea typeface="+mn-ea"/>
                <a:cs typeface="Arial" panose="020B0604020202020204" pitchFamily="34" charset="0"/>
              </a:rPr>
              <a:t>、</a:t>
            </a:r>
            <a:r>
              <a:rPr kumimoji="1" lang="en-US" altLang="ja-JP" sz="1100" dirty="0" err="1">
                <a:latin typeface="+mn-ea"/>
                <a:ea typeface="+mn-ea"/>
                <a:cs typeface="Arial" panose="020B0604020202020204" pitchFamily="34" charset="0"/>
              </a:rPr>
              <a:t>Suica</a:t>
            </a:r>
            <a:r>
              <a:rPr kumimoji="1" lang="ja-JP" altLang="en-US" sz="1100" dirty="0">
                <a:latin typeface="+mn-ea"/>
                <a:ea typeface="+mn-ea"/>
                <a:cs typeface="Arial" panose="020B0604020202020204" pitchFamily="34" charset="0"/>
              </a:rPr>
              <a:t>、</a:t>
            </a:r>
            <a:r>
              <a:rPr kumimoji="1" lang="en-US" altLang="ja-JP" sz="1100" dirty="0">
                <a:latin typeface="+mn-ea"/>
                <a:ea typeface="+mn-ea"/>
                <a:cs typeface="Arial" panose="020B0604020202020204" pitchFamily="34" charset="0"/>
              </a:rPr>
              <a:t>TOICA</a:t>
            </a:r>
            <a:r>
              <a:rPr kumimoji="1" lang="ja-JP" altLang="en-US" sz="1100" dirty="0">
                <a:latin typeface="+mn-ea"/>
                <a:ea typeface="+mn-ea"/>
                <a:cs typeface="Arial" panose="020B0604020202020204" pitchFamily="34" charset="0"/>
              </a:rPr>
              <a:t>、</a:t>
            </a:r>
            <a:r>
              <a:rPr kumimoji="1" lang="en-US" altLang="ja-JP" sz="1100" dirty="0">
                <a:latin typeface="+mn-ea"/>
                <a:ea typeface="+mn-ea"/>
                <a:cs typeface="Arial" panose="020B0604020202020204" pitchFamily="34" charset="0"/>
              </a:rPr>
              <a:t>ICOCA</a:t>
            </a:r>
            <a:r>
              <a:rPr kumimoji="1" lang="ja-JP" altLang="en-US" sz="1100" dirty="0">
                <a:latin typeface="+mn-ea"/>
                <a:ea typeface="+mn-ea"/>
                <a:cs typeface="Arial" panose="020B0604020202020204" pitchFamily="34" charset="0"/>
              </a:rPr>
              <a:t>、</a:t>
            </a:r>
            <a:r>
              <a:rPr kumimoji="1" lang="en-US" altLang="ja-JP" sz="1100" dirty="0">
                <a:latin typeface="+mn-ea"/>
                <a:ea typeface="+mn-ea"/>
                <a:cs typeface="Arial" panose="020B0604020202020204" pitchFamily="34" charset="0"/>
              </a:rPr>
              <a:t>SUGOCA</a:t>
            </a:r>
            <a:r>
              <a:rPr kumimoji="1" lang="ja-JP" altLang="en-US" sz="1100" dirty="0">
                <a:latin typeface="+mn-ea"/>
                <a:ea typeface="+mn-ea"/>
                <a:cs typeface="Arial" panose="020B0604020202020204" pitchFamily="34" charset="0"/>
              </a:rPr>
              <a:t>、</a:t>
            </a:r>
            <a:r>
              <a:rPr kumimoji="1" lang="en-US" altLang="ja-JP" sz="1100" dirty="0">
                <a:latin typeface="+mn-ea"/>
                <a:ea typeface="+mn-ea"/>
                <a:cs typeface="Arial" panose="020B0604020202020204" pitchFamily="34" charset="0"/>
              </a:rPr>
              <a:t>PASMO</a:t>
            </a:r>
            <a:r>
              <a:rPr kumimoji="1" lang="ja-JP" altLang="en-US" sz="1100" dirty="0">
                <a:latin typeface="+mn-ea"/>
                <a:ea typeface="+mn-ea"/>
                <a:cs typeface="Arial" panose="020B0604020202020204" pitchFamily="34" charset="0"/>
              </a:rPr>
              <a:t>、</a:t>
            </a:r>
            <a:r>
              <a:rPr kumimoji="1" lang="en-US" altLang="ja-JP" sz="1100" dirty="0">
                <a:latin typeface="+mn-ea"/>
                <a:ea typeface="+mn-ea"/>
                <a:cs typeface="Arial" panose="020B0604020202020204" pitchFamily="34" charset="0"/>
              </a:rPr>
              <a:t>manaca</a:t>
            </a:r>
            <a:r>
              <a:rPr kumimoji="1" lang="ja-JP" altLang="en-US" sz="1100" dirty="0">
                <a:latin typeface="+mn-ea"/>
                <a:ea typeface="+mn-ea"/>
                <a:cs typeface="Arial" panose="020B0604020202020204" pitchFamily="34" charset="0"/>
              </a:rPr>
              <a:t>、はやかけん、</a:t>
            </a:r>
            <a:r>
              <a:rPr kumimoji="1" lang="en-US" altLang="ja-JP" sz="1100" dirty="0" err="1">
                <a:latin typeface="+mn-ea"/>
                <a:ea typeface="+mn-ea"/>
                <a:cs typeface="Arial" panose="020B0604020202020204" pitchFamily="34" charset="0"/>
              </a:rPr>
              <a:t>nimoca</a:t>
            </a:r>
            <a:endParaRPr kumimoji="1" lang="en-US" altLang="ja-JP" sz="1100" dirty="0">
              <a:latin typeface="+mn-ea"/>
              <a:ea typeface="+mn-ea"/>
              <a:cs typeface="Arial" panose="020B0604020202020204" pitchFamily="34" charset="0"/>
            </a:endParaRPr>
          </a:p>
          <a:p>
            <a:endParaRPr lang="en-US" altLang="ja-JP" sz="1100" dirty="0">
              <a:latin typeface="+mn-ea"/>
              <a:ea typeface="+mn-ea"/>
              <a:cs typeface="Arial" panose="020B0604020202020204" pitchFamily="34" charset="0"/>
            </a:endParaRPr>
          </a:p>
          <a:p>
            <a:r>
              <a:rPr kumimoji="1" lang="ja-JP" altLang="en-US" sz="1100" dirty="0">
                <a:latin typeface="+mn-ea"/>
                <a:ea typeface="+mn-ea"/>
                <a:cs typeface="Arial" panose="020B0604020202020204" pitchFamily="34" charset="0"/>
              </a:rPr>
              <a:t>上記の</a:t>
            </a:r>
            <a:r>
              <a:rPr kumimoji="1" lang="en-US" altLang="ja-JP" sz="1100" dirty="0">
                <a:latin typeface="+mn-ea"/>
                <a:ea typeface="+mn-ea"/>
                <a:cs typeface="Arial" panose="020B0604020202020204" pitchFamily="34" charset="0"/>
              </a:rPr>
              <a:t>IC</a:t>
            </a:r>
            <a:r>
              <a:rPr kumimoji="1" lang="ja-JP" altLang="en-US" sz="1100" dirty="0">
                <a:latin typeface="+mn-ea"/>
                <a:ea typeface="+mn-ea"/>
                <a:cs typeface="Arial" panose="020B0604020202020204" pitchFamily="34" charset="0"/>
              </a:rPr>
              <a:t>カードに対応をしております。</a:t>
            </a:r>
            <a:br>
              <a:rPr kumimoji="1" lang="en-US" altLang="ja-JP" sz="1100" dirty="0">
                <a:latin typeface="+mn-ea"/>
                <a:ea typeface="+mn-ea"/>
                <a:cs typeface="Arial" panose="020B0604020202020204" pitchFamily="34" charset="0"/>
              </a:rPr>
            </a:br>
            <a:r>
              <a:rPr kumimoji="1" lang="en-US" altLang="ja-JP" sz="1100" dirty="0">
                <a:solidFill>
                  <a:srgbClr val="FF0000"/>
                </a:solidFill>
                <a:latin typeface="+mn-ea"/>
                <a:ea typeface="+mn-ea"/>
                <a:cs typeface="Arial" panose="020B0604020202020204" pitchFamily="34" charset="0"/>
              </a:rPr>
              <a:t>※</a:t>
            </a:r>
            <a:r>
              <a:rPr kumimoji="1" lang="ja-JP" altLang="en-US" sz="1100" dirty="0">
                <a:solidFill>
                  <a:srgbClr val="FF0000"/>
                </a:solidFill>
                <a:latin typeface="+mn-ea"/>
                <a:ea typeface="+mn-ea"/>
                <a:cs typeface="Arial" panose="020B0604020202020204" pitchFamily="34" charset="0"/>
              </a:rPr>
              <a:t>モバイル</a:t>
            </a:r>
            <a:r>
              <a:rPr kumimoji="1" lang="en-US" altLang="ja-JP" sz="1100" dirty="0" err="1">
                <a:solidFill>
                  <a:srgbClr val="FF0000"/>
                </a:solidFill>
                <a:latin typeface="+mn-ea"/>
                <a:ea typeface="+mn-ea"/>
                <a:cs typeface="Arial" panose="020B0604020202020204" pitchFamily="34" charset="0"/>
              </a:rPr>
              <a:t>Suica</a:t>
            </a:r>
            <a:r>
              <a:rPr kumimoji="1" lang="ja-JP" altLang="en-US" sz="1100" dirty="0">
                <a:solidFill>
                  <a:srgbClr val="FF0000"/>
                </a:solidFill>
                <a:latin typeface="+mn-ea"/>
                <a:ea typeface="+mn-ea"/>
                <a:cs typeface="Arial" panose="020B0604020202020204" pitchFamily="34" charset="0"/>
              </a:rPr>
              <a:t>やモバイル</a:t>
            </a:r>
            <a:r>
              <a:rPr kumimoji="1" lang="en-US" altLang="ja-JP" sz="1100" dirty="0">
                <a:solidFill>
                  <a:srgbClr val="FF0000"/>
                </a:solidFill>
                <a:latin typeface="+mn-ea"/>
                <a:ea typeface="+mn-ea"/>
                <a:cs typeface="Arial" panose="020B0604020202020204" pitchFamily="34" charset="0"/>
              </a:rPr>
              <a:t>PASUMO</a:t>
            </a:r>
            <a:r>
              <a:rPr kumimoji="1" lang="ja-JP" altLang="en-US" sz="1100" dirty="0">
                <a:solidFill>
                  <a:srgbClr val="FF0000"/>
                </a:solidFill>
                <a:latin typeface="+mn-ea"/>
                <a:ea typeface="+mn-ea"/>
                <a:cs typeface="Arial" panose="020B0604020202020204" pitchFamily="34" charset="0"/>
              </a:rPr>
              <a:t>は非対応となります。</a:t>
            </a:r>
            <a:endParaRPr kumimoji="1" lang="en-US" altLang="ja-JP" sz="1100" dirty="0">
              <a:solidFill>
                <a:srgbClr val="FF0000"/>
              </a:solidFill>
              <a:latin typeface="+mn-ea"/>
              <a:ea typeface="+mn-ea"/>
              <a:cs typeface="Arial" panose="020B0604020202020204" pitchFamily="34" charset="0"/>
            </a:endParaRPr>
          </a:p>
        </p:txBody>
      </p:sp>
      <p:grpSp>
        <p:nvGrpSpPr>
          <p:cNvPr id="21" name="グループ化 20">
            <a:extLst>
              <a:ext uri="{FF2B5EF4-FFF2-40B4-BE49-F238E27FC236}">
                <a16:creationId xmlns:a16="http://schemas.microsoft.com/office/drawing/2014/main" id="{3C72AE4E-A6FD-0478-E766-22259F72B37A}"/>
              </a:ext>
            </a:extLst>
          </p:cNvPr>
          <p:cNvGrpSpPr/>
          <p:nvPr/>
        </p:nvGrpSpPr>
        <p:grpSpPr>
          <a:xfrm>
            <a:off x="279000" y="6840504"/>
            <a:ext cx="6300000" cy="360000"/>
            <a:chOff x="414047" y="7211959"/>
            <a:chExt cx="6042992" cy="356680"/>
          </a:xfrm>
        </p:grpSpPr>
        <p:sp>
          <p:nvSpPr>
            <p:cNvPr id="22" name="正方形/長方形 21">
              <a:extLst>
                <a:ext uri="{FF2B5EF4-FFF2-40B4-BE49-F238E27FC236}">
                  <a16:creationId xmlns:a16="http://schemas.microsoft.com/office/drawing/2014/main" id="{6A5D239B-8BA2-8586-7C91-0AB859E95134}"/>
                </a:ext>
              </a:extLst>
            </p:cNvPr>
            <p:cNvSpPr/>
            <p:nvPr/>
          </p:nvSpPr>
          <p:spPr>
            <a:xfrm>
              <a:off x="414047" y="721195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　対応しているカード</a:t>
              </a:r>
            </a:p>
          </p:txBody>
        </p:sp>
        <p:sp>
          <p:nvSpPr>
            <p:cNvPr id="23" name="Google Shape;113;p23">
              <a:extLst>
                <a:ext uri="{FF2B5EF4-FFF2-40B4-BE49-F238E27FC236}">
                  <a16:creationId xmlns:a16="http://schemas.microsoft.com/office/drawing/2014/main" id="{4391A5DE-855E-E118-5EA3-DFE58FEA4E33}"/>
                </a:ext>
              </a:extLst>
            </p:cNvPr>
            <p:cNvSpPr/>
            <p:nvPr/>
          </p:nvSpPr>
          <p:spPr>
            <a:xfrm rot="16200000">
              <a:off x="446244" y="7377537"/>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FFCA08"/>
            </a:solidFill>
            <a:ln>
              <a:solidFill>
                <a:srgbClr val="FFCA08"/>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ln>
                  <a:solidFill>
                    <a:srgbClr val="FFCA08"/>
                  </a:solidFill>
                </a:ln>
                <a:solidFill>
                  <a:srgbClr val="FFCA08"/>
                </a:solidFill>
                <a:latin typeface="Calibri"/>
                <a:ea typeface="Calibri"/>
                <a:cs typeface="Calibri"/>
                <a:sym typeface="Calibri"/>
              </a:endParaRPr>
            </a:p>
          </p:txBody>
        </p:sp>
      </p:grpSp>
      <p:pic>
        <p:nvPicPr>
          <p:cNvPr id="24" name="グラフィックス 23" descr="再生 単色塗りつぶし">
            <a:extLst>
              <a:ext uri="{FF2B5EF4-FFF2-40B4-BE49-F238E27FC236}">
                <a16:creationId xmlns:a16="http://schemas.microsoft.com/office/drawing/2014/main" id="{B08CD96E-5438-B451-2E0D-E5EA46E4C2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83821" y="6125501"/>
            <a:ext cx="231627" cy="456907"/>
          </a:xfrm>
          <a:prstGeom prst="rect">
            <a:avLst/>
          </a:prstGeom>
        </p:spPr>
      </p:pic>
    </p:spTree>
    <p:extLst>
      <p:ext uri="{BB962C8B-B14F-4D97-AF65-F5344CB8AC3E}">
        <p14:creationId xmlns:p14="http://schemas.microsoft.com/office/powerpoint/2010/main" val="371857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0426-329C-ADA0-9491-4CCA29509B5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F2B31F4-D20B-208E-BB6C-A00C8CB1EA33}"/>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5 </a:t>
            </a:r>
            <a:r>
              <a:rPr kumimoji="1" lang="ja-JP" altLang="en-US" dirty="0">
                <a:ln w="12700">
                  <a:solidFill>
                    <a:schemeClr val="bg2"/>
                  </a:solidFill>
                </a:ln>
                <a:solidFill>
                  <a:schemeClr val="bg2"/>
                </a:solidFill>
              </a:rPr>
              <a:t>アプリで</a:t>
            </a:r>
            <a:r>
              <a:rPr kumimoji="1" lang="en-US" altLang="ja-JP" dirty="0">
                <a:ln w="12700">
                  <a:solidFill>
                    <a:schemeClr val="bg2"/>
                  </a:solidFill>
                </a:ln>
                <a:solidFill>
                  <a:schemeClr val="bg2"/>
                </a:solidFill>
              </a:rPr>
              <a:t>IC</a:t>
            </a:r>
            <a:r>
              <a:rPr kumimoji="1" lang="ja-JP" altLang="en-US" dirty="0">
                <a:ln w="12700">
                  <a:solidFill>
                    <a:schemeClr val="bg2"/>
                  </a:solidFill>
                </a:ln>
                <a:solidFill>
                  <a:schemeClr val="bg2"/>
                </a:solidFill>
              </a:rPr>
              <a:t>カード履歴を読み取る ③</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2DF78DC6-9E50-8450-AE1C-D3FAF773C210}"/>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21</a:t>
            </a:fld>
            <a:endParaRPr lang="ja-JP" altLang="en-US" dirty="0"/>
          </a:p>
        </p:txBody>
      </p:sp>
      <p:sp>
        <p:nvSpPr>
          <p:cNvPr id="16" name="四角形: 角を丸くする 15">
            <a:extLst>
              <a:ext uri="{FF2B5EF4-FFF2-40B4-BE49-F238E27FC236}">
                <a16:creationId xmlns:a16="http://schemas.microsoft.com/office/drawing/2014/main" id="{C05E3914-CA62-706F-9271-5E535F3CE407}"/>
              </a:ext>
            </a:extLst>
          </p:cNvPr>
          <p:cNvSpPr/>
          <p:nvPr/>
        </p:nvSpPr>
        <p:spPr>
          <a:xfrm>
            <a:off x="370962" y="952969"/>
            <a:ext cx="6116079" cy="5320832"/>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申請に利用したい履歴を選択し、［送信］をタップします。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2" name="図 1">
            <a:extLst>
              <a:ext uri="{FF2B5EF4-FFF2-40B4-BE49-F238E27FC236}">
                <a16:creationId xmlns:a16="http://schemas.microsoft.com/office/drawing/2014/main" id="{66277064-0B74-2863-59CF-778196D8D0AA}"/>
              </a:ext>
            </a:extLst>
          </p:cNvPr>
          <p:cNvPicPr>
            <a:picLocks noChangeAspect="1"/>
          </p:cNvPicPr>
          <p:nvPr/>
        </p:nvPicPr>
        <p:blipFill rotWithShape="1">
          <a:blip r:embed="rId2"/>
          <a:srcRect l="1150" t="1188" r="3190" b="695"/>
          <a:stretch/>
        </p:blipFill>
        <p:spPr>
          <a:xfrm>
            <a:off x="559648" y="1729305"/>
            <a:ext cx="2495191" cy="3905250"/>
          </a:xfrm>
          <a:prstGeom prst="rect">
            <a:avLst/>
          </a:prstGeom>
          <a:ln>
            <a:solidFill>
              <a:schemeClr val="tx1"/>
            </a:solidFill>
            <a:prstDash val="sysDash"/>
          </a:ln>
          <a:effectLst>
            <a:outerShdw blurRad="63500" sx="102000" sy="102000" algn="ctr" rotWithShape="0">
              <a:prstClr val="black">
                <a:alpha val="40000"/>
              </a:prstClr>
            </a:outerShdw>
          </a:effectLst>
        </p:spPr>
      </p:pic>
      <p:pic>
        <p:nvPicPr>
          <p:cNvPr id="5" name="図 4">
            <a:extLst>
              <a:ext uri="{FF2B5EF4-FFF2-40B4-BE49-F238E27FC236}">
                <a16:creationId xmlns:a16="http://schemas.microsoft.com/office/drawing/2014/main" id="{32D53A89-72A7-080F-4B38-81DE6452E8F4}"/>
              </a:ext>
            </a:extLst>
          </p:cNvPr>
          <p:cNvPicPr>
            <a:picLocks noChangeAspect="1"/>
          </p:cNvPicPr>
          <p:nvPr/>
        </p:nvPicPr>
        <p:blipFill rotWithShape="1">
          <a:blip r:embed="rId3"/>
          <a:srcRect l="2235" t="1137" r="2191" b="1133"/>
          <a:stretch/>
        </p:blipFill>
        <p:spPr>
          <a:xfrm>
            <a:off x="3857425" y="1729305"/>
            <a:ext cx="2495551" cy="3889808"/>
          </a:xfrm>
          <a:prstGeom prst="rect">
            <a:avLst/>
          </a:prstGeom>
          <a:effectLst>
            <a:outerShdw blurRad="63500" sx="102000" sy="102000" algn="ctr" rotWithShape="0">
              <a:prstClr val="black">
                <a:alpha val="40000"/>
              </a:prstClr>
            </a:outerShdw>
          </a:effectLst>
        </p:spPr>
      </p:pic>
      <p:sp>
        <p:nvSpPr>
          <p:cNvPr id="8" name="矢印: 右 7">
            <a:extLst>
              <a:ext uri="{FF2B5EF4-FFF2-40B4-BE49-F238E27FC236}">
                <a16:creationId xmlns:a16="http://schemas.microsoft.com/office/drawing/2014/main" id="{CCFFDD53-3D97-9D6A-8E7E-0394406CAF83}"/>
              </a:ext>
            </a:extLst>
          </p:cNvPr>
          <p:cNvSpPr/>
          <p:nvPr/>
        </p:nvSpPr>
        <p:spPr>
          <a:xfrm>
            <a:off x="3243525" y="3428719"/>
            <a:ext cx="373092" cy="369332"/>
          </a:xfrm>
          <a:prstGeom prst="rightArrow">
            <a:avLst/>
          </a:prstGeom>
          <a:solidFill>
            <a:srgbClr val="FFCA08"/>
          </a:solidFill>
          <a:ln>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042AF652-4E63-2431-ADC1-F638C38F8EB0}"/>
              </a:ext>
            </a:extLst>
          </p:cNvPr>
          <p:cNvSpPr/>
          <p:nvPr/>
        </p:nvSpPr>
        <p:spPr>
          <a:xfrm>
            <a:off x="617220" y="5144262"/>
            <a:ext cx="2436326" cy="43497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9" name="四角形: 角を丸くする 8">
            <a:extLst>
              <a:ext uri="{FF2B5EF4-FFF2-40B4-BE49-F238E27FC236}">
                <a16:creationId xmlns:a16="http://schemas.microsoft.com/office/drawing/2014/main" id="{30B86533-F74C-0F01-1070-9CD1F9EDAC65}"/>
              </a:ext>
            </a:extLst>
          </p:cNvPr>
          <p:cNvSpPr/>
          <p:nvPr/>
        </p:nvSpPr>
        <p:spPr>
          <a:xfrm>
            <a:off x="617220" y="2533424"/>
            <a:ext cx="310868" cy="2526534"/>
          </a:xfrm>
          <a:prstGeom prst="roundRect">
            <a:avLst>
              <a:gd name="adj" fmla="val 7425"/>
            </a:avLst>
          </a:prstGeom>
          <a:noFill/>
          <a:ln w="38100">
            <a:solidFill>
              <a:srgbClr val="FFCA0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140344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8A245-2BB9-2981-4EA1-8C3C7D16581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5F36F7C-3B0D-4CCD-FD3A-AA2A0973A52D}"/>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6 IC</a:t>
            </a:r>
            <a:r>
              <a:rPr kumimoji="1" lang="ja-JP" altLang="en-US" dirty="0">
                <a:ln w="12700">
                  <a:solidFill>
                    <a:schemeClr val="bg2"/>
                  </a:solidFill>
                </a:ln>
                <a:solidFill>
                  <a:schemeClr val="bg2"/>
                </a:solidFill>
              </a:rPr>
              <a:t>カード履歴を利用して申請する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A6C17E32-7B73-8909-5994-97B2C5825363}"/>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22</a:t>
            </a:fld>
            <a:endParaRPr lang="ja-JP" altLang="en-US" dirty="0"/>
          </a:p>
        </p:txBody>
      </p:sp>
      <p:sp>
        <p:nvSpPr>
          <p:cNvPr id="2" name="四角形: 角を丸くする 1">
            <a:extLst>
              <a:ext uri="{FF2B5EF4-FFF2-40B4-BE49-F238E27FC236}">
                <a16:creationId xmlns:a16="http://schemas.microsoft.com/office/drawing/2014/main" id="{EE908B5C-69DD-1959-50FB-1ABC1A0637D1}"/>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［交通費申請］をクリックします。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099"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1099"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099" dirty="0">
                <a:solidFill>
                  <a:srgbClr val="FF0000"/>
                </a:solidFill>
                <a:latin typeface="HG丸ｺﾞｼｯｸM-PRO" panose="020F0600000000000000" pitchFamily="50" charset="-128"/>
                <a:ea typeface="HG丸ｺﾞｼｯｸM-PRO" panose="020F0600000000000000" pitchFamily="50" charset="-128"/>
              </a:rPr>
              <a:t>出張申請</a:t>
            </a:r>
            <a:r>
              <a:rPr kumimoji="1" lang="en-US" altLang="ja-JP" sz="1099"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099" dirty="0">
                <a:solidFill>
                  <a:srgbClr val="FF0000"/>
                </a:solidFill>
                <a:latin typeface="HG丸ｺﾞｼｯｸM-PRO" panose="020F0600000000000000" pitchFamily="50" charset="-128"/>
                <a:ea typeface="HG丸ｺﾞｼｯｸM-PRO" panose="020F0600000000000000" pitchFamily="50" charset="-128"/>
              </a:rPr>
              <a:t>海外出張申請で交通費計算をする際に使用できます。</a:t>
            </a:r>
            <a:endParaRPr kumimoji="1" lang="en-US" altLang="ja-JP" sz="1099" dirty="0">
              <a:solidFill>
                <a:srgbClr val="FF0000"/>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C7B9091C-A291-7401-9BCF-97692AAE4E4F}"/>
              </a:ext>
            </a:extLst>
          </p:cNvPr>
          <p:cNvSpPr/>
          <p:nvPr/>
        </p:nvSpPr>
        <p:spPr>
          <a:xfrm>
            <a:off x="370962" y="5184629"/>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IC</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カード］をクリックします。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4E2638F1-62AD-5CD7-C8A1-39868C9B8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0711" y="4610636"/>
            <a:ext cx="231627" cy="456907"/>
          </a:xfrm>
          <a:prstGeom prst="rect">
            <a:avLst/>
          </a:prstGeom>
        </p:spPr>
      </p:pic>
      <p:pic>
        <p:nvPicPr>
          <p:cNvPr id="31" name="グラフィックス 30" descr="再生 単色塗りつぶし">
            <a:extLst>
              <a:ext uri="{FF2B5EF4-FFF2-40B4-BE49-F238E27FC236}">
                <a16:creationId xmlns:a16="http://schemas.microsoft.com/office/drawing/2014/main" id="{9883E947-289A-1CB3-36F6-ECA6FF39B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83821" y="8845236"/>
            <a:ext cx="231627" cy="456907"/>
          </a:xfrm>
          <a:prstGeom prst="rect">
            <a:avLst/>
          </a:prstGeom>
        </p:spPr>
      </p:pic>
      <p:pic>
        <p:nvPicPr>
          <p:cNvPr id="8" name="図 7">
            <a:extLst>
              <a:ext uri="{FF2B5EF4-FFF2-40B4-BE49-F238E27FC236}">
                <a16:creationId xmlns:a16="http://schemas.microsoft.com/office/drawing/2014/main" id="{A80DA095-B6AC-18A2-9720-2F92ED592A5B}"/>
              </a:ext>
            </a:extLst>
          </p:cNvPr>
          <p:cNvPicPr>
            <a:picLocks noChangeAspect="1"/>
          </p:cNvPicPr>
          <p:nvPr/>
        </p:nvPicPr>
        <p:blipFill rotWithShape="1">
          <a:blip r:embed="rId5"/>
          <a:srcRect l="3694" t="6427" r="3328" b="6453"/>
          <a:stretch/>
        </p:blipFill>
        <p:spPr>
          <a:xfrm>
            <a:off x="589557" y="1877337"/>
            <a:ext cx="5678886" cy="1782324"/>
          </a:xfrm>
          <a:prstGeom prst="rect">
            <a:avLst/>
          </a:prstGeom>
          <a:effectLst>
            <a:outerShdw blurRad="63500" sx="102000" sy="102000" algn="ctr" rotWithShape="0">
              <a:prstClr val="black">
                <a:alpha val="40000"/>
              </a:prstClr>
            </a:outerShdw>
          </a:effectLst>
        </p:spPr>
      </p:pic>
      <p:sp>
        <p:nvSpPr>
          <p:cNvPr id="14" name="四角形: 角を丸くする 13">
            <a:extLst>
              <a:ext uri="{FF2B5EF4-FFF2-40B4-BE49-F238E27FC236}">
                <a16:creationId xmlns:a16="http://schemas.microsoft.com/office/drawing/2014/main" id="{332441F6-D8C0-9E35-7C93-927D971296AF}"/>
              </a:ext>
            </a:extLst>
          </p:cNvPr>
          <p:cNvSpPr/>
          <p:nvPr/>
        </p:nvSpPr>
        <p:spPr>
          <a:xfrm>
            <a:off x="584918" y="1947256"/>
            <a:ext cx="880628" cy="971308"/>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0" name="図 9">
            <a:extLst>
              <a:ext uri="{FF2B5EF4-FFF2-40B4-BE49-F238E27FC236}">
                <a16:creationId xmlns:a16="http://schemas.microsoft.com/office/drawing/2014/main" id="{8605EC65-AD8D-6817-9795-B1BF6D20C221}"/>
              </a:ext>
            </a:extLst>
          </p:cNvPr>
          <p:cNvPicPr>
            <a:picLocks noChangeAspect="1"/>
          </p:cNvPicPr>
          <p:nvPr/>
        </p:nvPicPr>
        <p:blipFill rotWithShape="1">
          <a:blip r:embed="rId6"/>
          <a:srcRect l="3694" t="6056" r="4155" b="8221"/>
          <a:stretch/>
        </p:blipFill>
        <p:spPr>
          <a:xfrm>
            <a:off x="584918" y="6263363"/>
            <a:ext cx="5683525" cy="1771650"/>
          </a:xfrm>
          <a:prstGeom prst="rect">
            <a:avLst/>
          </a:prstGeom>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34C6B882-0C1E-C5A8-5F76-9B254739B425}"/>
              </a:ext>
            </a:extLst>
          </p:cNvPr>
          <p:cNvSpPr/>
          <p:nvPr/>
        </p:nvSpPr>
        <p:spPr>
          <a:xfrm>
            <a:off x="584918" y="6263363"/>
            <a:ext cx="729532" cy="30566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94213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A978-2EF0-B03A-B510-2402267E51C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634A300E-C340-1568-3055-90E24F8FA3D0}"/>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6 IC</a:t>
            </a:r>
            <a:r>
              <a:rPr kumimoji="1" lang="ja-JP" altLang="en-US" dirty="0">
                <a:ln w="12700">
                  <a:solidFill>
                    <a:schemeClr val="bg2"/>
                  </a:solidFill>
                </a:ln>
                <a:solidFill>
                  <a:schemeClr val="bg2"/>
                </a:solidFill>
              </a:rPr>
              <a:t>カード履歴を利用して申請する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75977F08-379F-F931-A829-C226C84FD8A6}"/>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23</a:t>
            </a:fld>
            <a:endParaRPr lang="ja-JP" altLang="en-US" dirty="0"/>
          </a:p>
        </p:txBody>
      </p:sp>
      <p:sp>
        <p:nvSpPr>
          <p:cNvPr id="2" name="四角形: 角を丸くする 1">
            <a:extLst>
              <a:ext uri="{FF2B5EF4-FFF2-40B4-BE49-F238E27FC236}">
                <a16:creationId xmlns:a16="http://schemas.microsoft.com/office/drawing/2014/main" id="{7DC8BF2D-9E07-6960-FDDD-1E9D9B54ACB0}"/>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申請に利用する履歴を選択し、［反映］をクリックします。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A547645C-1E4B-A707-7EF5-FD0A4E069169}"/>
              </a:ext>
            </a:extLst>
          </p:cNvPr>
          <p:cNvSpPr/>
          <p:nvPr/>
        </p:nvSpPr>
        <p:spPr>
          <a:xfrm>
            <a:off x="370962" y="5184629"/>
            <a:ext cx="6116079" cy="3811347"/>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他項目を入力し、［申請］をクリックします。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82D0E884-6B30-8B95-E605-8CCDACD65D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7" name="図 6">
            <a:extLst>
              <a:ext uri="{FF2B5EF4-FFF2-40B4-BE49-F238E27FC236}">
                <a16:creationId xmlns:a16="http://schemas.microsoft.com/office/drawing/2014/main" id="{03B897E3-411B-9A9A-93D3-1B590FAD8152}"/>
              </a:ext>
            </a:extLst>
          </p:cNvPr>
          <p:cNvPicPr>
            <a:picLocks noChangeAspect="1"/>
          </p:cNvPicPr>
          <p:nvPr/>
        </p:nvPicPr>
        <p:blipFill rotWithShape="1">
          <a:blip r:embed="rId4"/>
          <a:srcRect l="3207" t="4857" r="2965" b="4828"/>
          <a:stretch/>
        </p:blipFill>
        <p:spPr>
          <a:xfrm>
            <a:off x="738169" y="1656609"/>
            <a:ext cx="5377022" cy="2527300"/>
          </a:xfrm>
          <a:prstGeom prst="rect">
            <a:avLst/>
          </a:prstGeom>
          <a:effectLst>
            <a:outerShdw blurRad="63500" sx="102000" sy="102000" algn="ctr" rotWithShape="0">
              <a:prstClr val="black">
                <a:alpha val="40000"/>
              </a:prstClr>
            </a:outerShdw>
          </a:effectLst>
        </p:spPr>
      </p:pic>
      <p:sp>
        <p:nvSpPr>
          <p:cNvPr id="14" name="四角形: 角を丸くする 13">
            <a:extLst>
              <a:ext uri="{FF2B5EF4-FFF2-40B4-BE49-F238E27FC236}">
                <a16:creationId xmlns:a16="http://schemas.microsoft.com/office/drawing/2014/main" id="{6704F360-A073-6953-EE75-CB043A4B71C1}"/>
              </a:ext>
            </a:extLst>
          </p:cNvPr>
          <p:cNvSpPr/>
          <p:nvPr/>
        </p:nvSpPr>
        <p:spPr>
          <a:xfrm>
            <a:off x="2962274" y="3816350"/>
            <a:ext cx="828675" cy="36509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9" name="四角形: 角を丸くする 8">
            <a:extLst>
              <a:ext uri="{FF2B5EF4-FFF2-40B4-BE49-F238E27FC236}">
                <a16:creationId xmlns:a16="http://schemas.microsoft.com/office/drawing/2014/main" id="{0285CB1E-21CB-C246-4088-49EA00EC1976}"/>
              </a:ext>
            </a:extLst>
          </p:cNvPr>
          <p:cNvSpPr/>
          <p:nvPr/>
        </p:nvSpPr>
        <p:spPr>
          <a:xfrm>
            <a:off x="838200" y="2984628"/>
            <a:ext cx="347664" cy="647596"/>
          </a:xfrm>
          <a:prstGeom prst="roundRect">
            <a:avLst>
              <a:gd name="adj" fmla="val 7425"/>
            </a:avLst>
          </a:prstGeom>
          <a:noFill/>
          <a:ln w="38100">
            <a:solidFill>
              <a:srgbClr val="FFCA0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2" name="図 11">
            <a:extLst>
              <a:ext uri="{FF2B5EF4-FFF2-40B4-BE49-F238E27FC236}">
                <a16:creationId xmlns:a16="http://schemas.microsoft.com/office/drawing/2014/main" id="{0D3BE38A-49A5-0A02-1C36-9A4E3003DC6E}"/>
              </a:ext>
            </a:extLst>
          </p:cNvPr>
          <p:cNvPicPr>
            <a:picLocks noChangeAspect="1"/>
          </p:cNvPicPr>
          <p:nvPr/>
        </p:nvPicPr>
        <p:blipFill rotWithShape="1">
          <a:blip r:embed="rId5"/>
          <a:srcRect l="616" t="11634" r="1290" b="7835"/>
          <a:stretch/>
        </p:blipFill>
        <p:spPr>
          <a:xfrm>
            <a:off x="1092119" y="6924054"/>
            <a:ext cx="4568984" cy="446775"/>
          </a:xfrm>
          <a:prstGeom prst="rect">
            <a:avLst/>
          </a:prstGeom>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25052EE6-6B73-6C43-C37E-874266974FC3}"/>
              </a:ext>
            </a:extLst>
          </p:cNvPr>
          <p:cNvSpPr/>
          <p:nvPr/>
        </p:nvSpPr>
        <p:spPr>
          <a:xfrm>
            <a:off x="4038599" y="7029450"/>
            <a:ext cx="885825" cy="33881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3148821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5C8E5-9125-569A-E9BB-E732B071F62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A7FDE71-C60A-F75E-E624-27353AAAD0C0}"/>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7 </a:t>
            </a:r>
            <a:r>
              <a:rPr kumimoji="1" lang="ja-JP" altLang="en-US" dirty="0">
                <a:ln w="12700">
                  <a:solidFill>
                    <a:schemeClr val="bg2"/>
                  </a:solidFill>
                </a:ln>
                <a:solidFill>
                  <a:schemeClr val="bg2"/>
                </a:solidFill>
              </a:rPr>
              <a:t>アプリの</a:t>
            </a:r>
            <a:r>
              <a:rPr kumimoji="1" lang="en-US" altLang="ja-JP" dirty="0">
                <a:ln w="12700">
                  <a:solidFill>
                    <a:schemeClr val="bg2"/>
                  </a:solidFill>
                </a:ln>
                <a:solidFill>
                  <a:schemeClr val="bg2"/>
                </a:solidFill>
              </a:rPr>
              <a:t>AI-OCR</a:t>
            </a:r>
            <a:r>
              <a:rPr kumimoji="1" lang="ja-JP" altLang="en-US" dirty="0">
                <a:ln w="12700">
                  <a:solidFill>
                    <a:schemeClr val="bg2"/>
                  </a:solidFill>
                </a:ln>
                <a:solidFill>
                  <a:schemeClr val="bg2"/>
                </a:solidFill>
              </a:rPr>
              <a:t>で領収書・請求書を読み取る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C9A57F65-6C9B-1240-E3CE-E5315FBB5063}"/>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24</a:t>
            </a:fld>
            <a:endParaRPr lang="ja-JP" altLang="en-US" dirty="0"/>
          </a:p>
        </p:txBody>
      </p:sp>
      <p:pic>
        <p:nvPicPr>
          <p:cNvPr id="31" name="グラフィックス 30" descr="再生 単色塗りつぶし">
            <a:extLst>
              <a:ext uri="{FF2B5EF4-FFF2-40B4-BE49-F238E27FC236}">
                <a16:creationId xmlns:a16="http://schemas.microsoft.com/office/drawing/2014/main" id="{82746F3F-D576-08CE-3312-D72409C0F0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83821" y="8845236"/>
            <a:ext cx="231627" cy="456907"/>
          </a:xfrm>
          <a:prstGeom prst="rect">
            <a:avLst/>
          </a:prstGeom>
        </p:spPr>
      </p:pic>
      <p:sp>
        <p:nvSpPr>
          <p:cNvPr id="8" name="四角形: 角を丸くする 7">
            <a:extLst>
              <a:ext uri="{FF2B5EF4-FFF2-40B4-BE49-F238E27FC236}">
                <a16:creationId xmlns:a16="http://schemas.microsoft.com/office/drawing/2014/main" id="{54982C6A-CCC0-A6FA-62D7-9C396FD4309C}"/>
              </a:ext>
            </a:extLst>
          </p:cNvPr>
          <p:cNvSpPr/>
          <p:nvPr/>
        </p:nvSpPr>
        <p:spPr>
          <a:xfrm>
            <a:off x="370962" y="952966"/>
            <a:ext cx="6116079" cy="8043011"/>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ハンバーガーメニューをタップし、［領収書・請求書読み取り］をタップします。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11" name="図 10">
            <a:extLst>
              <a:ext uri="{FF2B5EF4-FFF2-40B4-BE49-F238E27FC236}">
                <a16:creationId xmlns:a16="http://schemas.microsoft.com/office/drawing/2014/main" id="{3D805F08-9032-71B7-1B9F-CA56B1F642FD}"/>
              </a:ext>
            </a:extLst>
          </p:cNvPr>
          <p:cNvPicPr>
            <a:picLocks noChangeAspect="1"/>
          </p:cNvPicPr>
          <p:nvPr/>
        </p:nvPicPr>
        <p:blipFill rotWithShape="1">
          <a:blip r:embed="rId4"/>
          <a:srcRect l="1839" t="598" r="1143" b="538"/>
          <a:stretch/>
        </p:blipFill>
        <p:spPr>
          <a:xfrm>
            <a:off x="646460" y="2683364"/>
            <a:ext cx="2300288" cy="4021137"/>
          </a:xfrm>
          <a:prstGeom prst="rect">
            <a:avLst/>
          </a:prstGeom>
          <a:ln>
            <a:noFill/>
          </a:ln>
          <a:effectLst>
            <a:outerShdw blurRad="63500" sx="102000" sy="102000" algn="ctr" rotWithShape="0">
              <a:prstClr val="black">
                <a:alpha val="40000"/>
              </a:prstClr>
            </a:outerShdw>
          </a:effectLst>
        </p:spPr>
      </p:pic>
      <p:sp>
        <p:nvSpPr>
          <p:cNvPr id="18" name="四角形: 角を丸くする 17">
            <a:extLst>
              <a:ext uri="{FF2B5EF4-FFF2-40B4-BE49-F238E27FC236}">
                <a16:creationId xmlns:a16="http://schemas.microsoft.com/office/drawing/2014/main" id="{CA74732E-CC48-3BC9-886C-30C41215B8A9}"/>
              </a:ext>
            </a:extLst>
          </p:cNvPr>
          <p:cNvSpPr/>
          <p:nvPr/>
        </p:nvSpPr>
        <p:spPr>
          <a:xfrm>
            <a:off x="2528250" y="6388101"/>
            <a:ext cx="418498" cy="31640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21" name="図 20">
            <a:extLst>
              <a:ext uri="{FF2B5EF4-FFF2-40B4-BE49-F238E27FC236}">
                <a16:creationId xmlns:a16="http://schemas.microsoft.com/office/drawing/2014/main" id="{0D27CCED-9FFA-DEBD-686B-4652A2EFDE2B}"/>
              </a:ext>
            </a:extLst>
          </p:cNvPr>
          <p:cNvPicPr>
            <a:picLocks noChangeAspect="1"/>
          </p:cNvPicPr>
          <p:nvPr/>
        </p:nvPicPr>
        <p:blipFill rotWithShape="1">
          <a:blip r:embed="rId5"/>
          <a:srcRect t="2893"/>
          <a:stretch/>
        </p:blipFill>
        <p:spPr>
          <a:xfrm>
            <a:off x="3792621" y="2683364"/>
            <a:ext cx="2328114" cy="4021137"/>
          </a:xfrm>
          <a:prstGeom prst="rect">
            <a:avLst/>
          </a:prstGeom>
          <a:ln>
            <a:solidFill>
              <a:schemeClr val="tx1"/>
            </a:solidFill>
          </a:ln>
          <a:effectLst>
            <a:outerShdw blurRad="63500" sx="102000" sy="102000" algn="ctr" rotWithShape="0">
              <a:prstClr val="black">
                <a:alpha val="40000"/>
              </a:prstClr>
            </a:outerShdw>
          </a:effectLst>
        </p:spPr>
      </p:pic>
      <p:sp>
        <p:nvSpPr>
          <p:cNvPr id="22" name="矢印: 右 21">
            <a:extLst>
              <a:ext uri="{FF2B5EF4-FFF2-40B4-BE49-F238E27FC236}">
                <a16:creationId xmlns:a16="http://schemas.microsoft.com/office/drawing/2014/main" id="{029A8D2C-3A34-5DAD-E626-6C388C5B4675}"/>
              </a:ext>
            </a:extLst>
          </p:cNvPr>
          <p:cNvSpPr/>
          <p:nvPr/>
        </p:nvSpPr>
        <p:spPr>
          <a:xfrm>
            <a:off x="3222245" y="4393185"/>
            <a:ext cx="381000" cy="412292"/>
          </a:xfrm>
          <a:prstGeom prst="rightArrow">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09626EE2-D841-33D7-81F7-C25514886B4B}"/>
              </a:ext>
            </a:extLst>
          </p:cNvPr>
          <p:cNvSpPr/>
          <p:nvPr/>
        </p:nvSpPr>
        <p:spPr>
          <a:xfrm>
            <a:off x="3792620" y="5731438"/>
            <a:ext cx="2328113" cy="37552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787741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94576-912C-B8C5-AED5-F70FF435FEE6}"/>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51C9C39-D22B-4823-58FE-C9428DA34200}"/>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7 </a:t>
            </a:r>
            <a:r>
              <a:rPr kumimoji="1" lang="ja-JP" altLang="en-US" dirty="0">
                <a:ln w="12700">
                  <a:solidFill>
                    <a:schemeClr val="bg2"/>
                  </a:solidFill>
                </a:ln>
                <a:solidFill>
                  <a:schemeClr val="bg2"/>
                </a:solidFill>
              </a:rPr>
              <a:t>アプリの</a:t>
            </a:r>
            <a:r>
              <a:rPr kumimoji="1" lang="en-US" altLang="ja-JP" dirty="0">
                <a:ln w="12700">
                  <a:solidFill>
                    <a:schemeClr val="bg2"/>
                  </a:solidFill>
                </a:ln>
                <a:solidFill>
                  <a:schemeClr val="bg2"/>
                </a:solidFill>
              </a:rPr>
              <a:t>AI-OCR</a:t>
            </a:r>
            <a:r>
              <a:rPr kumimoji="1" lang="ja-JP" altLang="en-US" dirty="0">
                <a:ln w="12700">
                  <a:solidFill>
                    <a:schemeClr val="bg2"/>
                  </a:solidFill>
                </a:ln>
                <a:solidFill>
                  <a:schemeClr val="bg2"/>
                </a:solidFill>
              </a:rPr>
              <a:t>で領収書・請求書を読み取る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F23CD482-41F6-EAC5-FA5C-84F576FC323E}"/>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25</a:t>
            </a:fld>
            <a:endParaRPr lang="ja-JP" altLang="en-US" dirty="0"/>
          </a:p>
        </p:txBody>
      </p:sp>
      <p:pic>
        <p:nvPicPr>
          <p:cNvPr id="31" name="グラフィックス 30" descr="再生 単色塗りつぶし">
            <a:extLst>
              <a:ext uri="{FF2B5EF4-FFF2-40B4-BE49-F238E27FC236}">
                <a16:creationId xmlns:a16="http://schemas.microsoft.com/office/drawing/2014/main" id="{CE515469-7351-0DDA-CBDF-3A6060DB0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83821" y="8845236"/>
            <a:ext cx="231627" cy="456907"/>
          </a:xfrm>
          <a:prstGeom prst="rect">
            <a:avLst/>
          </a:prstGeom>
        </p:spPr>
      </p:pic>
      <p:sp>
        <p:nvSpPr>
          <p:cNvPr id="8" name="四角形: 角を丸くする 7">
            <a:extLst>
              <a:ext uri="{FF2B5EF4-FFF2-40B4-BE49-F238E27FC236}">
                <a16:creationId xmlns:a16="http://schemas.microsoft.com/office/drawing/2014/main" id="{966C6D85-B940-22F7-D747-8BF14ED97BA6}"/>
              </a:ext>
            </a:extLst>
          </p:cNvPr>
          <p:cNvSpPr/>
          <p:nvPr/>
        </p:nvSpPr>
        <p:spPr>
          <a:xfrm>
            <a:off x="370962" y="952967"/>
            <a:ext cx="6116079" cy="847638"/>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読み取り方法を選択します。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2" name="四角形: 角を丸くする 1">
            <a:extLst>
              <a:ext uri="{FF2B5EF4-FFF2-40B4-BE49-F238E27FC236}">
                <a16:creationId xmlns:a16="http://schemas.microsoft.com/office/drawing/2014/main" id="{12AF9251-1284-C60A-43DD-C85E623D9B04}"/>
              </a:ext>
            </a:extLst>
          </p:cNvPr>
          <p:cNvSpPr/>
          <p:nvPr/>
        </p:nvSpPr>
        <p:spPr>
          <a:xfrm>
            <a:off x="370960" y="2157795"/>
            <a:ext cx="6116079" cy="6854555"/>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領収書・請求書の写真を撮影します。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4" name="グラフィックス 3" descr="再生 単色塗りつぶし">
            <a:extLst>
              <a:ext uri="{FF2B5EF4-FFF2-40B4-BE49-F238E27FC236}">
                <a16:creationId xmlns:a16="http://schemas.microsoft.com/office/drawing/2014/main" id="{C5211B26-8DD3-C5F5-FBA9-A557C87C07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36221" y="1620705"/>
            <a:ext cx="231627" cy="456907"/>
          </a:xfrm>
          <a:prstGeom prst="rect">
            <a:avLst/>
          </a:prstGeom>
        </p:spPr>
      </p:pic>
      <p:pic>
        <p:nvPicPr>
          <p:cNvPr id="5" name="図 4">
            <a:extLst>
              <a:ext uri="{FF2B5EF4-FFF2-40B4-BE49-F238E27FC236}">
                <a16:creationId xmlns:a16="http://schemas.microsoft.com/office/drawing/2014/main" id="{23497CD8-6EE7-F987-E662-61A60EA69316}"/>
              </a:ext>
            </a:extLst>
          </p:cNvPr>
          <p:cNvPicPr>
            <a:picLocks noChangeAspect="1"/>
          </p:cNvPicPr>
          <p:nvPr/>
        </p:nvPicPr>
        <p:blipFill rotWithShape="1">
          <a:blip r:embed="rId4"/>
          <a:srcRect l="1971" t="1320" r="2896" b="1776"/>
          <a:stretch/>
        </p:blipFill>
        <p:spPr>
          <a:xfrm>
            <a:off x="643540" y="3588966"/>
            <a:ext cx="2389519" cy="3840076"/>
          </a:xfrm>
          <a:prstGeom prst="rect">
            <a:avLst/>
          </a:prstGeom>
          <a:effectLst>
            <a:outerShdw blurRad="63500" sx="102000" sy="102000" algn="ctr" rotWithShape="0">
              <a:prstClr val="black">
                <a:alpha val="40000"/>
              </a:prstClr>
            </a:outerShdw>
          </a:effectLst>
        </p:spPr>
      </p:pic>
      <p:pic>
        <p:nvPicPr>
          <p:cNvPr id="7" name="図 6">
            <a:extLst>
              <a:ext uri="{FF2B5EF4-FFF2-40B4-BE49-F238E27FC236}">
                <a16:creationId xmlns:a16="http://schemas.microsoft.com/office/drawing/2014/main" id="{B8A482CA-0905-AE03-FD22-60587B6E55FB}"/>
              </a:ext>
            </a:extLst>
          </p:cNvPr>
          <p:cNvPicPr>
            <a:picLocks noChangeAspect="1"/>
          </p:cNvPicPr>
          <p:nvPr/>
        </p:nvPicPr>
        <p:blipFill>
          <a:blip r:embed="rId5"/>
          <a:stretch>
            <a:fillRect/>
          </a:stretch>
        </p:blipFill>
        <p:spPr>
          <a:xfrm>
            <a:off x="3980130" y="3588966"/>
            <a:ext cx="2160682" cy="3840076"/>
          </a:xfrm>
          <a:prstGeom prst="rect">
            <a:avLst/>
          </a:prstGeom>
          <a:effectLst>
            <a:outerShdw blurRad="63500" sx="102000" sy="102000" algn="ctr" rotWithShape="0">
              <a:prstClr val="black">
                <a:alpha val="40000"/>
              </a:prstClr>
            </a:outerShdw>
          </a:effectLst>
        </p:spPr>
      </p:pic>
      <p:sp>
        <p:nvSpPr>
          <p:cNvPr id="9" name="矢印: 右 8">
            <a:extLst>
              <a:ext uri="{FF2B5EF4-FFF2-40B4-BE49-F238E27FC236}">
                <a16:creationId xmlns:a16="http://schemas.microsoft.com/office/drawing/2014/main" id="{BDE26AF0-906D-4A1D-29BA-5BCD1693A770}"/>
              </a:ext>
            </a:extLst>
          </p:cNvPr>
          <p:cNvSpPr/>
          <p:nvPr/>
        </p:nvSpPr>
        <p:spPr>
          <a:xfrm>
            <a:off x="3385458" y="5251343"/>
            <a:ext cx="381000" cy="412292"/>
          </a:xfrm>
          <a:prstGeom prst="rightArrow">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四角形: 角を丸くする 11">
            <a:extLst>
              <a:ext uri="{FF2B5EF4-FFF2-40B4-BE49-F238E27FC236}">
                <a16:creationId xmlns:a16="http://schemas.microsoft.com/office/drawing/2014/main" id="{8CE34C9A-F9A3-6A3C-1C3A-C5F994E748F9}"/>
              </a:ext>
            </a:extLst>
          </p:cNvPr>
          <p:cNvSpPr/>
          <p:nvPr/>
        </p:nvSpPr>
        <p:spPr>
          <a:xfrm>
            <a:off x="674242" y="5356902"/>
            <a:ext cx="2328113" cy="154826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3" name="四角形: 角を丸くする 12">
            <a:extLst>
              <a:ext uri="{FF2B5EF4-FFF2-40B4-BE49-F238E27FC236}">
                <a16:creationId xmlns:a16="http://schemas.microsoft.com/office/drawing/2014/main" id="{0335640E-8BBA-6D9F-F78B-6C8C825015C7}"/>
              </a:ext>
            </a:extLst>
          </p:cNvPr>
          <p:cNvSpPr/>
          <p:nvPr/>
        </p:nvSpPr>
        <p:spPr>
          <a:xfrm>
            <a:off x="4680858" y="6905164"/>
            <a:ext cx="774700" cy="523878"/>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1640807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DD1EE-F403-E681-4B11-8F7700FF799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DC5D094-AEBF-EFC1-1A86-798DA62B2749}"/>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7 </a:t>
            </a:r>
            <a:r>
              <a:rPr kumimoji="1" lang="ja-JP" altLang="en-US" dirty="0">
                <a:ln w="12700">
                  <a:solidFill>
                    <a:schemeClr val="bg2"/>
                  </a:solidFill>
                </a:ln>
                <a:solidFill>
                  <a:schemeClr val="bg2"/>
                </a:solidFill>
              </a:rPr>
              <a:t>アプリの</a:t>
            </a:r>
            <a:r>
              <a:rPr kumimoji="1" lang="en-US" altLang="ja-JP" dirty="0">
                <a:ln w="12700">
                  <a:solidFill>
                    <a:schemeClr val="bg2"/>
                  </a:solidFill>
                </a:ln>
                <a:solidFill>
                  <a:schemeClr val="bg2"/>
                </a:solidFill>
              </a:rPr>
              <a:t>AI-OCR</a:t>
            </a:r>
            <a:r>
              <a:rPr kumimoji="1" lang="ja-JP" altLang="en-US" dirty="0">
                <a:ln w="12700">
                  <a:solidFill>
                    <a:schemeClr val="bg2"/>
                  </a:solidFill>
                </a:ln>
                <a:solidFill>
                  <a:schemeClr val="bg2"/>
                </a:solidFill>
              </a:rPr>
              <a:t>で領収書・請求書を読み取る ③</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6EB25732-C8DE-EE79-E888-3852F8333779}"/>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26</a:t>
            </a:fld>
            <a:endParaRPr lang="ja-JP" altLang="en-US" dirty="0"/>
          </a:p>
        </p:txBody>
      </p:sp>
      <p:sp>
        <p:nvSpPr>
          <p:cNvPr id="8" name="四角形: 角を丸くする 7">
            <a:extLst>
              <a:ext uri="{FF2B5EF4-FFF2-40B4-BE49-F238E27FC236}">
                <a16:creationId xmlns:a16="http://schemas.microsoft.com/office/drawing/2014/main" id="{A4028D4C-C141-7833-7999-18C081E8A901}"/>
              </a:ext>
            </a:extLst>
          </p:cNvPr>
          <p:cNvSpPr/>
          <p:nvPr/>
        </p:nvSpPr>
        <p:spPr>
          <a:xfrm>
            <a:off x="370962" y="952968"/>
            <a:ext cx="6116079" cy="847638"/>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［読み取りを終了する」をタップします。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2" name="四角形: 角を丸くする 1">
            <a:extLst>
              <a:ext uri="{FF2B5EF4-FFF2-40B4-BE49-F238E27FC236}">
                <a16:creationId xmlns:a16="http://schemas.microsoft.com/office/drawing/2014/main" id="{E09E161A-35F2-4A45-6D45-81C08E0022C2}"/>
              </a:ext>
            </a:extLst>
          </p:cNvPr>
          <p:cNvSpPr/>
          <p:nvPr/>
        </p:nvSpPr>
        <p:spPr>
          <a:xfrm>
            <a:off x="370960" y="2157795"/>
            <a:ext cx="6116079" cy="6854555"/>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5</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［送信］をタップします。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4" name="グラフィックス 3" descr="再生 単色塗りつぶし">
            <a:extLst>
              <a:ext uri="{FF2B5EF4-FFF2-40B4-BE49-F238E27FC236}">
                <a16:creationId xmlns:a16="http://schemas.microsoft.com/office/drawing/2014/main" id="{FEE617B4-F6EC-6E64-F79C-FD8FE23AF6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36221" y="1627402"/>
            <a:ext cx="231627" cy="456907"/>
          </a:xfrm>
          <a:prstGeom prst="rect">
            <a:avLst/>
          </a:prstGeom>
        </p:spPr>
      </p:pic>
      <p:sp>
        <p:nvSpPr>
          <p:cNvPr id="9" name="矢印: 右 8">
            <a:extLst>
              <a:ext uri="{FF2B5EF4-FFF2-40B4-BE49-F238E27FC236}">
                <a16:creationId xmlns:a16="http://schemas.microsoft.com/office/drawing/2014/main" id="{0E37E2B9-A681-4FFB-69F7-AD0B90EEC90A}"/>
              </a:ext>
            </a:extLst>
          </p:cNvPr>
          <p:cNvSpPr/>
          <p:nvPr/>
        </p:nvSpPr>
        <p:spPr>
          <a:xfrm>
            <a:off x="3238500" y="4973763"/>
            <a:ext cx="381000" cy="412292"/>
          </a:xfrm>
          <a:prstGeom prst="rightArrow">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a:extLst>
              <a:ext uri="{FF2B5EF4-FFF2-40B4-BE49-F238E27FC236}">
                <a16:creationId xmlns:a16="http://schemas.microsoft.com/office/drawing/2014/main" id="{927F1889-509E-2A19-4442-DC9BE83F2005}"/>
              </a:ext>
            </a:extLst>
          </p:cNvPr>
          <p:cNvPicPr>
            <a:picLocks noChangeAspect="1"/>
          </p:cNvPicPr>
          <p:nvPr/>
        </p:nvPicPr>
        <p:blipFill rotWithShape="1">
          <a:blip r:embed="rId4"/>
          <a:srcRect t="3148" b="7778"/>
          <a:stretch/>
        </p:blipFill>
        <p:spPr>
          <a:xfrm>
            <a:off x="540183" y="3315822"/>
            <a:ext cx="2577236" cy="4083192"/>
          </a:xfrm>
          <a:prstGeom prst="rect">
            <a:avLst/>
          </a:prstGeom>
          <a:ln>
            <a:noFill/>
          </a:ln>
          <a:effectLst>
            <a:outerShdw blurRad="63500" sx="102000" sy="102000" algn="ctr" rotWithShape="0">
              <a:prstClr val="black">
                <a:alpha val="40000"/>
              </a:prstClr>
            </a:outerShdw>
          </a:effectLst>
        </p:spPr>
      </p:pic>
      <p:grpSp>
        <p:nvGrpSpPr>
          <p:cNvPr id="15" name="グループ化 14">
            <a:extLst>
              <a:ext uri="{FF2B5EF4-FFF2-40B4-BE49-F238E27FC236}">
                <a16:creationId xmlns:a16="http://schemas.microsoft.com/office/drawing/2014/main" id="{D9FE5797-F747-6A49-433E-CBDDD56DDD79}"/>
              </a:ext>
            </a:extLst>
          </p:cNvPr>
          <p:cNvGrpSpPr/>
          <p:nvPr/>
        </p:nvGrpSpPr>
        <p:grpSpPr>
          <a:xfrm>
            <a:off x="3858815" y="3315822"/>
            <a:ext cx="2494161" cy="4083192"/>
            <a:chOff x="3821560" y="3375756"/>
            <a:chExt cx="2621185" cy="4493118"/>
          </a:xfrm>
          <a:effectLst>
            <a:outerShdw blurRad="63500" sx="102000" sy="102000" algn="ctr" rotWithShape="0">
              <a:prstClr val="black">
                <a:alpha val="40000"/>
              </a:prstClr>
            </a:outerShdw>
          </a:effectLst>
        </p:grpSpPr>
        <p:pic>
          <p:nvPicPr>
            <p:cNvPr id="16" name="図 15">
              <a:extLst>
                <a:ext uri="{FF2B5EF4-FFF2-40B4-BE49-F238E27FC236}">
                  <a16:creationId xmlns:a16="http://schemas.microsoft.com/office/drawing/2014/main" id="{7B3A66C4-2C48-5049-8109-814733A9474B}"/>
                </a:ext>
              </a:extLst>
            </p:cNvPr>
            <p:cNvPicPr>
              <a:picLocks noChangeAspect="1"/>
            </p:cNvPicPr>
            <p:nvPr/>
          </p:nvPicPr>
          <p:blipFill rotWithShape="1">
            <a:blip r:embed="rId5"/>
            <a:srcRect l="1818" t="3617" r="3271" b="2018"/>
            <a:stretch/>
          </p:blipFill>
          <p:spPr>
            <a:xfrm>
              <a:off x="3821560" y="3375756"/>
              <a:ext cx="2621185" cy="4493118"/>
            </a:xfrm>
            <a:prstGeom prst="rect">
              <a:avLst/>
            </a:prstGeom>
            <a:ln>
              <a:noFill/>
            </a:ln>
          </p:spPr>
        </p:pic>
        <p:pic>
          <p:nvPicPr>
            <p:cNvPr id="17" name="図 16">
              <a:extLst>
                <a:ext uri="{FF2B5EF4-FFF2-40B4-BE49-F238E27FC236}">
                  <a16:creationId xmlns:a16="http://schemas.microsoft.com/office/drawing/2014/main" id="{71D483C6-59DE-E0BF-1F91-EFD549E3DC90}"/>
                </a:ext>
              </a:extLst>
            </p:cNvPr>
            <p:cNvPicPr>
              <a:picLocks noChangeAspect="1"/>
            </p:cNvPicPr>
            <p:nvPr/>
          </p:nvPicPr>
          <p:blipFill rotWithShape="1">
            <a:blip r:embed="rId4"/>
            <a:srcRect l="39124" t="55454" r="36197" b="39452"/>
            <a:stretch/>
          </p:blipFill>
          <p:spPr>
            <a:xfrm>
              <a:off x="4915042" y="4326171"/>
              <a:ext cx="662730" cy="243281"/>
            </a:xfrm>
            <a:prstGeom prst="rect">
              <a:avLst/>
            </a:prstGeom>
            <a:ln>
              <a:noFill/>
            </a:ln>
          </p:spPr>
        </p:pic>
        <p:sp>
          <p:nvSpPr>
            <p:cNvPr id="18" name="正方形/長方形 17">
              <a:extLst>
                <a:ext uri="{FF2B5EF4-FFF2-40B4-BE49-F238E27FC236}">
                  <a16:creationId xmlns:a16="http://schemas.microsoft.com/office/drawing/2014/main" id="{2C197F6F-ADB5-8E3E-E39E-C738D3BC8665}"/>
                </a:ext>
              </a:extLst>
            </p:cNvPr>
            <p:cNvSpPr/>
            <p:nvPr/>
          </p:nvSpPr>
          <p:spPr>
            <a:xfrm>
              <a:off x="5246407" y="5821260"/>
              <a:ext cx="662730" cy="248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1,430</a:t>
              </a:r>
              <a:endParaRPr kumimoji="1" lang="ja-JP" altLang="en-US" sz="800" dirty="0">
                <a:solidFill>
                  <a:schemeClr val="tx1"/>
                </a:solidFill>
              </a:endParaRPr>
            </a:p>
          </p:txBody>
        </p:sp>
        <p:sp>
          <p:nvSpPr>
            <p:cNvPr id="19" name="正方形/長方形 18">
              <a:extLst>
                <a:ext uri="{FF2B5EF4-FFF2-40B4-BE49-F238E27FC236}">
                  <a16:creationId xmlns:a16="http://schemas.microsoft.com/office/drawing/2014/main" id="{A5242C21-439E-DA0B-6762-88EDFCA3D496}"/>
                </a:ext>
              </a:extLst>
            </p:cNvPr>
            <p:cNvSpPr/>
            <p:nvPr/>
          </p:nvSpPr>
          <p:spPr>
            <a:xfrm>
              <a:off x="4882804" y="5083397"/>
              <a:ext cx="942861" cy="248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tx1"/>
                  </a:solidFill>
                </a:rPr>
                <a:t>2022/11/10</a:t>
              </a:r>
              <a:endParaRPr kumimoji="1" lang="ja-JP" altLang="en-US" sz="800" b="1" dirty="0">
                <a:solidFill>
                  <a:schemeClr val="tx1"/>
                </a:solidFill>
              </a:endParaRPr>
            </a:p>
          </p:txBody>
        </p:sp>
      </p:grpSp>
      <p:sp>
        <p:nvSpPr>
          <p:cNvPr id="13" name="四角形: 角を丸くする 12">
            <a:extLst>
              <a:ext uri="{FF2B5EF4-FFF2-40B4-BE49-F238E27FC236}">
                <a16:creationId xmlns:a16="http://schemas.microsoft.com/office/drawing/2014/main" id="{D24B7B09-7B3D-6129-193D-90785B70B810}"/>
              </a:ext>
            </a:extLst>
          </p:cNvPr>
          <p:cNvSpPr/>
          <p:nvPr/>
        </p:nvSpPr>
        <p:spPr>
          <a:xfrm>
            <a:off x="610267" y="6652984"/>
            <a:ext cx="2394189" cy="44994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20" name="四角形: 角を丸くする 19">
            <a:extLst>
              <a:ext uri="{FF2B5EF4-FFF2-40B4-BE49-F238E27FC236}">
                <a16:creationId xmlns:a16="http://schemas.microsoft.com/office/drawing/2014/main" id="{B927D4B4-EC08-934D-876F-38AC3A45F39B}"/>
              </a:ext>
            </a:extLst>
          </p:cNvPr>
          <p:cNvSpPr/>
          <p:nvPr/>
        </p:nvSpPr>
        <p:spPr>
          <a:xfrm>
            <a:off x="3915245" y="6572069"/>
            <a:ext cx="2394189" cy="44994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2510143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7DF11-0999-57AC-BEB6-49A70CAD3D9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56751F3-17D3-26C4-C4ED-F1C7678C0177}"/>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8 </a:t>
            </a:r>
            <a:r>
              <a:rPr kumimoji="1" lang="ja-JP" altLang="en-US" dirty="0">
                <a:ln w="12700">
                  <a:solidFill>
                    <a:schemeClr val="bg2"/>
                  </a:solidFill>
                </a:ln>
                <a:solidFill>
                  <a:schemeClr val="bg2"/>
                </a:solidFill>
              </a:rPr>
              <a:t>登録済みのファイルを利用して申請する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C69EF530-0254-72EC-A600-F271EC9B5BD0}"/>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27</a:t>
            </a:fld>
            <a:endParaRPr lang="ja-JP" altLang="en-US" dirty="0"/>
          </a:p>
        </p:txBody>
      </p:sp>
      <p:sp>
        <p:nvSpPr>
          <p:cNvPr id="2" name="四角形: 角を丸くする 1">
            <a:extLst>
              <a:ext uri="{FF2B5EF4-FFF2-40B4-BE49-F238E27FC236}">
                <a16:creationId xmlns:a16="http://schemas.microsoft.com/office/drawing/2014/main" id="{54004C19-D8DF-25FF-8DE5-EBDFFA5A95C6}"/>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［経費申請］をクリックします。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A5991401-37F7-1C57-A8A7-6E3952E2E1F1}"/>
              </a:ext>
            </a:extLst>
          </p:cNvPr>
          <p:cNvSpPr/>
          <p:nvPr/>
        </p:nvSpPr>
        <p:spPr>
          <a:xfrm>
            <a:off x="369000" y="5148038"/>
            <a:ext cx="6116079" cy="3811347"/>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添付マークをクリックします。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0C50F39F-EBA4-8F51-DA53-8064B98AA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4" name="図 3">
            <a:extLst>
              <a:ext uri="{FF2B5EF4-FFF2-40B4-BE49-F238E27FC236}">
                <a16:creationId xmlns:a16="http://schemas.microsoft.com/office/drawing/2014/main" id="{A784012E-E161-FC0C-43FA-FEE0DF2F87C7}"/>
              </a:ext>
            </a:extLst>
          </p:cNvPr>
          <p:cNvPicPr>
            <a:picLocks noChangeAspect="1"/>
          </p:cNvPicPr>
          <p:nvPr/>
        </p:nvPicPr>
        <p:blipFill>
          <a:blip r:embed="rId4"/>
          <a:stretch>
            <a:fillRect/>
          </a:stretch>
        </p:blipFill>
        <p:spPr>
          <a:xfrm>
            <a:off x="530791" y="1944159"/>
            <a:ext cx="5822185" cy="1828959"/>
          </a:xfrm>
          <a:prstGeom prst="rect">
            <a:avLst/>
          </a:prstGeom>
          <a:effectLst>
            <a:outerShdw blurRad="63500" sx="102000" sy="102000" algn="ctr" rotWithShape="0">
              <a:prstClr val="black">
                <a:alpha val="40000"/>
              </a:prstClr>
            </a:outerShdw>
          </a:effectLst>
        </p:spPr>
      </p:pic>
      <p:sp>
        <p:nvSpPr>
          <p:cNvPr id="5" name="四角形: 角を丸くする 4">
            <a:extLst>
              <a:ext uri="{FF2B5EF4-FFF2-40B4-BE49-F238E27FC236}">
                <a16:creationId xmlns:a16="http://schemas.microsoft.com/office/drawing/2014/main" id="{2BDD6BAD-787A-4E90-45F4-996761ACC1DD}"/>
              </a:ext>
            </a:extLst>
          </p:cNvPr>
          <p:cNvSpPr/>
          <p:nvPr/>
        </p:nvSpPr>
        <p:spPr>
          <a:xfrm>
            <a:off x="1481667" y="2004521"/>
            <a:ext cx="911223" cy="1009611"/>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7" name="図 6">
            <a:extLst>
              <a:ext uri="{FF2B5EF4-FFF2-40B4-BE49-F238E27FC236}">
                <a16:creationId xmlns:a16="http://schemas.microsoft.com/office/drawing/2014/main" id="{0B8B3E7F-4792-52A7-836E-2119F63A14E6}"/>
              </a:ext>
            </a:extLst>
          </p:cNvPr>
          <p:cNvPicPr>
            <a:picLocks noChangeAspect="1"/>
          </p:cNvPicPr>
          <p:nvPr/>
        </p:nvPicPr>
        <p:blipFill rotWithShape="1">
          <a:blip r:embed="rId5"/>
          <a:srcRect l="11952" t="67778" r="13331" b="11482"/>
          <a:stretch/>
        </p:blipFill>
        <p:spPr>
          <a:xfrm>
            <a:off x="528071" y="6358829"/>
            <a:ext cx="5824906" cy="1721343"/>
          </a:xfrm>
          <a:prstGeom prst="rect">
            <a:avLst/>
          </a:prstGeom>
          <a:ln>
            <a:noFill/>
          </a:ln>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C8F3EA19-180F-4E45-E7DE-9674BE7DD3AB}"/>
              </a:ext>
            </a:extLst>
          </p:cNvPr>
          <p:cNvSpPr/>
          <p:nvPr/>
        </p:nvSpPr>
        <p:spPr>
          <a:xfrm>
            <a:off x="5887017" y="6977169"/>
            <a:ext cx="361384" cy="33881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8" name="グラフィックス 7" descr="再生 単色塗りつぶし">
            <a:extLst>
              <a:ext uri="{FF2B5EF4-FFF2-40B4-BE49-F238E27FC236}">
                <a16:creationId xmlns:a16="http://schemas.microsoft.com/office/drawing/2014/main" id="{73CB6157-D0D3-FC8C-41D4-5261719435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0" y="8814074"/>
            <a:ext cx="231627" cy="456907"/>
          </a:xfrm>
          <a:prstGeom prst="rect">
            <a:avLst/>
          </a:prstGeom>
        </p:spPr>
      </p:pic>
    </p:spTree>
    <p:extLst>
      <p:ext uri="{BB962C8B-B14F-4D97-AF65-F5344CB8AC3E}">
        <p14:creationId xmlns:p14="http://schemas.microsoft.com/office/powerpoint/2010/main" val="1594827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148BB-C491-F878-C8EB-049B6FCA637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CF55444-5969-DD61-6F71-1FBFCFBD8AEE}"/>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8</a:t>
            </a:r>
            <a:r>
              <a:rPr kumimoji="1" lang="ja-JP" altLang="en-US" dirty="0">
                <a:ln w="12700">
                  <a:solidFill>
                    <a:schemeClr val="bg2"/>
                  </a:solidFill>
                </a:ln>
                <a:solidFill>
                  <a:schemeClr val="bg2"/>
                </a:solidFill>
              </a:rPr>
              <a:t> 登録済みのファイルを利用して申請する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CF30F589-79DD-07DA-8913-656E703AEE15}"/>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28</a:t>
            </a:fld>
            <a:endParaRPr lang="ja-JP" altLang="en-US" dirty="0"/>
          </a:p>
        </p:txBody>
      </p:sp>
      <p:sp>
        <p:nvSpPr>
          <p:cNvPr id="2" name="四角形: 角を丸くする 1">
            <a:extLst>
              <a:ext uri="{FF2B5EF4-FFF2-40B4-BE49-F238E27FC236}">
                <a16:creationId xmlns:a16="http://schemas.microsoft.com/office/drawing/2014/main" id="{394CCAF5-BA22-F998-A19C-135FB2EE135B}"/>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［登録済みのファイルから選択］をクリックします。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A9EFBF0D-0680-03DA-379F-FBC3BBD13A44}"/>
              </a:ext>
            </a:extLst>
          </p:cNvPr>
          <p:cNvSpPr/>
          <p:nvPr/>
        </p:nvSpPr>
        <p:spPr>
          <a:xfrm>
            <a:off x="369000" y="5148038"/>
            <a:ext cx="6116079" cy="3811347"/>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申請に利用したいファイルにチェックを入れ、［反映］をクリックします。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ECF024BB-9988-A353-A8CE-CE3FD34E14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8" name="グラフィックス 7" descr="再生 単色塗りつぶし">
            <a:extLst>
              <a:ext uri="{FF2B5EF4-FFF2-40B4-BE49-F238E27FC236}">
                <a16:creationId xmlns:a16="http://schemas.microsoft.com/office/drawing/2014/main" id="{C6FF066F-7023-C686-CB31-06E86C1C85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0" y="8814074"/>
            <a:ext cx="231627" cy="456907"/>
          </a:xfrm>
          <a:prstGeom prst="rect">
            <a:avLst/>
          </a:prstGeom>
        </p:spPr>
      </p:pic>
      <p:pic>
        <p:nvPicPr>
          <p:cNvPr id="9" name="図 8">
            <a:extLst>
              <a:ext uri="{FF2B5EF4-FFF2-40B4-BE49-F238E27FC236}">
                <a16:creationId xmlns:a16="http://schemas.microsoft.com/office/drawing/2014/main" id="{B6CF7971-BD6D-79B2-ED16-D374559D2527}"/>
              </a:ext>
            </a:extLst>
          </p:cNvPr>
          <p:cNvPicPr>
            <a:picLocks noChangeAspect="1"/>
          </p:cNvPicPr>
          <p:nvPr/>
        </p:nvPicPr>
        <p:blipFill rotWithShape="1">
          <a:blip r:embed="rId4"/>
          <a:srcRect l="24569" t="55926" r="29891" b="25740"/>
          <a:stretch/>
        </p:blipFill>
        <p:spPr>
          <a:xfrm>
            <a:off x="687915" y="1871507"/>
            <a:ext cx="5482170" cy="2349500"/>
          </a:xfrm>
          <a:prstGeom prst="rect">
            <a:avLst/>
          </a:prstGeom>
          <a:ln>
            <a:noFill/>
          </a:ln>
          <a:effectLst>
            <a:outerShdw blurRad="63500" sx="102000" sy="102000" algn="ctr" rotWithShape="0">
              <a:prstClr val="black">
                <a:alpha val="40000"/>
              </a:prstClr>
            </a:outerShdw>
          </a:effectLst>
        </p:spPr>
      </p:pic>
      <p:sp>
        <p:nvSpPr>
          <p:cNvPr id="5" name="四角形: 角を丸くする 4">
            <a:extLst>
              <a:ext uri="{FF2B5EF4-FFF2-40B4-BE49-F238E27FC236}">
                <a16:creationId xmlns:a16="http://schemas.microsoft.com/office/drawing/2014/main" id="{6E19159C-84FF-1595-9D55-CEE00FE74599}"/>
              </a:ext>
            </a:extLst>
          </p:cNvPr>
          <p:cNvSpPr/>
          <p:nvPr/>
        </p:nvSpPr>
        <p:spPr>
          <a:xfrm>
            <a:off x="3454401" y="3536951"/>
            <a:ext cx="1803400" cy="47625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0" name="図 9">
            <a:extLst>
              <a:ext uri="{FF2B5EF4-FFF2-40B4-BE49-F238E27FC236}">
                <a16:creationId xmlns:a16="http://schemas.microsoft.com/office/drawing/2014/main" id="{CD4D274A-D7EF-B60F-476B-B1225C5E3BB3}"/>
              </a:ext>
            </a:extLst>
          </p:cNvPr>
          <p:cNvPicPr>
            <a:picLocks noChangeAspect="1"/>
          </p:cNvPicPr>
          <p:nvPr/>
        </p:nvPicPr>
        <p:blipFill rotWithShape="1">
          <a:blip r:embed="rId5"/>
          <a:srcRect l="829" t="2401" r="1014" b="2564"/>
          <a:stretch/>
        </p:blipFill>
        <p:spPr>
          <a:xfrm>
            <a:off x="687915" y="5751458"/>
            <a:ext cx="5482170" cy="2627340"/>
          </a:xfrm>
          <a:prstGeom prst="rect">
            <a:avLst/>
          </a:prstGeom>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B555BA9C-7693-CD52-C24B-5C300AEAB867}"/>
              </a:ext>
            </a:extLst>
          </p:cNvPr>
          <p:cNvSpPr/>
          <p:nvPr/>
        </p:nvSpPr>
        <p:spPr>
          <a:xfrm>
            <a:off x="736599" y="7928262"/>
            <a:ext cx="312699" cy="450536"/>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1" name="図 10">
            <a:extLst>
              <a:ext uri="{FF2B5EF4-FFF2-40B4-BE49-F238E27FC236}">
                <a16:creationId xmlns:a16="http://schemas.microsoft.com/office/drawing/2014/main" id="{DDA52CB3-E912-D621-5363-554A74167CC9}"/>
              </a:ext>
            </a:extLst>
          </p:cNvPr>
          <p:cNvPicPr>
            <a:picLocks noChangeAspect="1"/>
          </p:cNvPicPr>
          <p:nvPr/>
        </p:nvPicPr>
        <p:blipFill rotWithShape="1">
          <a:blip r:embed="rId6"/>
          <a:srcRect l="1209" t="7487" r="916" b="11739"/>
          <a:stretch/>
        </p:blipFill>
        <p:spPr>
          <a:xfrm>
            <a:off x="1845734" y="8439098"/>
            <a:ext cx="3166532" cy="427315"/>
          </a:xfrm>
          <a:prstGeom prst="rect">
            <a:avLst/>
          </a:prstGeom>
          <a:effectLst>
            <a:outerShdw blurRad="63500" sx="102000" sy="102000" algn="ctr" rotWithShape="0">
              <a:prstClr val="black">
                <a:alpha val="40000"/>
              </a:prstClr>
            </a:outerShdw>
          </a:effectLst>
        </p:spPr>
      </p:pic>
      <p:sp>
        <p:nvSpPr>
          <p:cNvPr id="12" name="四角形: 角を丸くする 11">
            <a:extLst>
              <a:ext uri="{FF2B5EF4-FFF2-40B4-BE49-F238E27FC236}">
                <a16:creationId xmlns:a16="http://schemas.microsoft.com/office/drawing/2014/main" id="{1C89B124-F26D-21B3-E4FD-700A0D5A21E1}"/>
              </a:ext>
            </a:extLst>
          </p:cNvPr>
          <p:cNvSpPr/>
          <p:nvPr/>
        </p:nvSpPr>
        <p:spPr>
          <a:xfrm>
            <a:off x="2920999" y="8458200"/>
            <a:ext cx="804334" cy="40415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3347676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79FF-4E30-8576-756C-DD6347E879F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CA8F3B9-F9D5-AB7D-932E-DE287B40981E}"/>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8 </a:t>
            </a:r>
            <a:r>
              <a:rPr kumimoji="1" lang="ja-JP" altLang="en-US" dirty="0">
                <a:ln w="12700">
                  <a:solidFill>
                    <a:schemeClr val="bg2"/>
                  </a:solidFill>
                </a:ln>
                <a:solidFill>
                  <a:schemeClr val="bg2"/>
                </a:solidFill>
              </a:rPr>
              <a:t>登録済みのファイルを利用して申請する ③</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2642200F-AABE-15D3-B791-CD91CCD7AA40}"/>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29</a:t>
            </a:fld>
            <a:endParaRPr lang="ja-JP" altLang="en-US" dirty="0"/>
          </a:p>
        </p:txBody>
      </p:sp>
      <p:sp>
        <p:nvSpPr>
          <p:cNvPr id="2" name="四角形: 角を丸くする 1">
            <a:extLst>
              <a:ext uri="{FF2B5EF4-FFF2-40B4-BE49-F238E27FC236}">
                <a16:creationId xmlns:a16="http://schemas.microsoft.com/office/drawing/2014/main" id="{2990F92D-E727-D7E2-55F6-BD024C145862}"/>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5</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他入力項目を登録し、［申請］をクリックします。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3822FD55-F6FA-2719-E584-AAF50F06389F}"/>
              </a:ext>
            </a:extLst>
          </p:cNvPr>
          <p:cNvSpPr/>
          <p:nvPr/>
        </p:nvSpPr>
        <p:spPr>
          <a:xfrm>
            <a:off x="369000" y="5148038"/>
            <a:ext cx="6116079" cy="3811347"/>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6</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［申請］をクリックし、提出完了です。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865E1304-FB66-A54C-385B-7AE1E35FDD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4" name="図 3">
            <a:extLst>
              <a:ext uri="{FF2B5EF4-FFF2-40B4-BE49-F238E27FC236}">
                <a16:creationId xmlns:a16="http://schemas.microsoft.com/office/drawing/2014/main" id="{626C9F54-ED62-F178-3556-FE93CDF01B0A}"/>
              </a:ext>
            </a:extLst>
          </p:cNvPr>
          <p:cNvPicPr>
            <a:picLocks noChangeAspect="1"/>
          </p:cNvPicPr>
          <p:nvPr/>
        </p:nvPicPr>
        <p:blipFill rotWithShape="1">
          <a:blip r:embed="rId4"/>
          <a:srcRect l="2817" t="4611" r="3281" b="5398"/>
          <a:stretch/>
        </p:blipFill>
        <p:spPr>
          <a:xfrm>
            <a:off x="666749" y="1840418"/>
            <a:ext cx="5524501" cy="2370107"/>
          </a:xfrm>
          <a:prstGeom prst="rect">
            <a:avLst/>
          </a:prstGeom>
          <a:effectLst>
            <a:outerShdw blurRad="63500" sx="102000" sy="102000" algn="ctr" rotWithShape="0">
              <a:prstClr val="black">
                <a:alpha val="40000"/>
              </a:prstClr>
            </a:outerShdw>
          </a:effectLst>
        </p:spPr>
      </p:pic>
      <p:sp>
        <p:nvSpPr>
          <p:cNvPr id="5" name="四角形: 角を丸くする 4">
            <a:extLst>
              <a:ext uri="{FF2B5EF4-FFF2-40B4-BE49-F238E27FC236}">
                <a16:creationId xmlns:a16="http://schemas.microsoft.com/office/drawing/2014/main" id="{E75398B9-AA09-DD8F-E593-9D13BDCFCC96}"/>
              </a:ext>
            </a:extLst>
          </p:cNvPr>
          <p:cNvSpPr/>
          <p:nvPr/>
        </p:nvSpPr>
        <p:spPr>
          <a:xfrm>
            <a:off x="3634046" y="3924299"/>
            <a:ext cx="909379" cy="30447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7" name="図 6">
            <a:extLst>
              <a:ext uri="{FF2B5EF4-FFF2-40B4-BE49-F238E27FC236}">
                <a16:creationId xmlns:a16="http://schemas.microsoft.com/office/drawing/2014/main" id="{09F28EFF-21A3-3062-AD62-E123FE69070F}"/>
              </a:ext>
            </a:extLst>
          </p:cNvPr>
          <p:cNvPicPr>
            <a:picLocks noChangeAspect="1"/>
          </p:cNvPicPr>
          <p:nvPr/>
        </p:nvPicPr>
        <p:blipFill rotWithShape="1">
          <a:blip r:embed="rId5"/>
          <a:srcRect l="4120" t="4621" r="4073" b="6974"/>
          <a:stretch/>
        </p:blipFill>
        <p:spPr>
          <a:xfrm>
            <a:off x="1528809" y="5768280"/>
            <a:ext cx="3800379" cy="2570861"/>
          </a:xfrm>
          <a:prstGeom prst="rect">
            <a:avLst/>
          </a:prstGeom>
          <a:effectLst>
            <a:outerShdw blurRad="63500" sx="102000" sy="102000" algn="ctr" rotWithShape="0">
              <a:prstClr val="black">
                <a:alpha val="40000"/>
              </a:prstClr>
            </a:outerShdw>
          </a:effectLst>
        </p:spPr>
      </p:pic>
      <p:sp>
        <p:nvSpPr>
          <p:cNvPr id="12" name="四角形: 角を丸くする 11">
            <a:extLst>
              <a:ext uri="{FF2B5EF4-FFF2-40B4-BE49-F238E27FC236}">
                <a16:creationId xmlns:a16="http://schemas.microsoft.com/office/drawing/2014/main" id="{0E117981-945F-6D20-A22B-99C7E5A88028}"/>
              </a:ext>
            </a:extLst>
          </p:cNvPr>
          <p:cNvSpPr/>
          <p:nvPr/>
        </p:nvSpPr>
        <p:spPr>
          <a:xfrm>
            <a:off x="2908300" y="7832388"/>
            <a:ext cx="1028700" cy="40415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153762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E9B211E-DC32-C6CE-88AF-66A8E3E676EB}"/>
              </a:ext>
            </a:extLst>
          </p:cNvPr>
          <p:cNvSpPr>
            <a:spLocks noGrp="1"/>
          </p:cNvSpPr>
          <p:nvPr>
            <p:ph type="title"/>
          </p:nvPr>
        </p:nvSpPr>
        <p:spPr/>
        <p:txBody>
          <a:bodyPr/>
          <a:lstStyle/>
          <a:p>
            <a:r>
              <a:rPr lang="ja-JP" altLang="en-US" dirty="0">
                <a:ln w="12700">
                  <a:solidFill>
                    <a:srgbClr val="FFCA08"/>
                  </a:solidFill>
                </a:ln>
                <a:solidFill>
                  <a:srgbClr val="FFCA08"/>
                </a:solidFill>
              </a:rPr>
              <a:t>目次 </a:t>
            </a:r>
          </a:p>
        </p:txBody>
      </p:sp>
      <p:sp>
        <p:nvSpPr>
          <p:cNvPr id="7" name="スライド番号プレースホルダー 1">
            <a:extLst>
              <a:ext uri="{FF2B5EF4-FFF2-40B4-BE49-F238E27FC236}">
                <a16:creationId xmlns:a16="http://schemas.microsoft.com/office/drawing/2014/main" id="{5EA5CD44-244C-AFF9-5C4E-6024CF73E43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a:t>
            </a:fld>
            <a:endParaRPr lang="ja-JP" altLang="en-US" dirty="0"/>
          </a:p>
        </p:txBody>
      </p:sp>
      <p:cxnSp>
        <p:nvCxnSpPr>
          <p:cNvPr id="9" name="直線コネクタ 8">
            <a:extLst>
              <a:ext uri="{FF2B5EF4-FFF2-40B4-BE49-F238E27FC236}">
                <a16:creationId xmlns:a16="http://schemas.microsoft.com/office/drawing/2014/main" id="{F0ECE0FE-ACB0-EE76-10ED-262A744C66EC}"/>
              </a:ext>
            </a:extLst>
          </p:cNvPr>
          <p:cNvCxnSpPr>
            <a:cxnSpLocks/>
          </p:cNvCxnSpPr>
          <p:nvPr/>
        </p:nvCxnSpPr>
        <p:spPr>
          <a:xfrm>
            <a:off x="369000" y="2014855"/>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04E52C5-E0FD-3F89-711F-1053EEE63C20}"/>
              </a:ext>
            </a:extLst>
          </p:cNvPr>
          <p:cNvCxnSpPr>
            <a:cxnSpLocks/>
          </p:cNvCxnSpPr>
          <p:nvPr/>
        </p:nvCxnSpPr>
        <p:spPr>
          <a:xfrm>
            <a:off x="404294" y="5582756"/>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4B7A504E-8D96-06D5-46FB-BE5046D93846}"/>
              </a:ext>
            </a:extLst>
          </p:cNvPr>
          <p:cNvGrpSpPr/>
          <p:nvPr/>
        </p:nvGrpSpPr>
        <p:grpSpPr>
          <a:xfrm>
            <a:off x="502848" y="846342"/>
            <a:ext cx="5852304" cy="1012194"/>
            <a:chOff x="426150" y="961393"/>
            <a:chExt cx="5852304" cy="1012194"/>
          </a:xfrm>
        </p:grpSpPr>
        <p:grpSp>
          <p:nvGrpSpPr>
            <p:cNvPr id="12" name="グループ化 11">
              <a:extLst>
                <a:ext uri="{FF2B5EF4-FFF2-40B4-BE49-F238E27FC236}">
                  <a16:creationId xmlns:a16="http://schemas.microsoft.com/office/drawing/2014/main" id="{18B2556A-4219-3216-157D-C89FF5DB9E28}"/>
                </a:ext>
              </a:extLst>
            </p:cNvPr>
            <p:cNvGrpSpPr/>
            <p:nvPr/>
          </p:nvGrpSpPr>
          <p:grpSpPr>
            <a:xfrm>
              <a:off x="426150" y="961393"/>
              <a:ext cx="3710154" cy="276999"/>
              <a:chOff x="682206" y="1315610"/>
              <a:chExt cx="3710154" cy="276999"/>
            </a:xfrm>
          </p:grpSpPr>
          <p:sp>
            <p:nvSpPr>
              <p:cNvPr id="2" name="四角形: 角を丸くする 1">
                <a:extLst>
                  <a:ext uri="{FF2B5EF4-FFF2-40B4-BE49-F238E27FC236}">
                    <a16:creationId xmlns:a16="http://schemas.microsoft.com/office/drawing/2014/main" id="{19853D90-956D-37FA-B62A-F03259F742C2}"/>
                  </a:ext>
                </a:extLst>
              </p:cNvPr>
              <p:cNvSpPr/>
              <p:nvPr/>
            </p:nvSpPr>
            <p:spPr>
              <a:xfrm>
                <a:off x="682206" y="1366456"/>
                <a:ext cx="223242" cy="200047"/>
              </a:xfrm>
              <a:prstGeom prst="round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1</a:t>
                </a:r>
                <a:endParaRPr kumimoji="1" lang="ja-JP" altLang="en-US" sz="1200" b="1" dirty="0"/>
              </a:p>
            </p:txBody>
          </p:sp>
          <p:sp>
            <p:nvSpPr>
              <p:cNvPr id="8" name="テキスト ボックス 7">
                <a:extLst>
                  <a:ext uri="{FF2B5EF4-FFF2-40B4-BE49-F238E27FC236}">
                    <a16:creationId xmlns:a16="http://schemas.microsoft.com/office/drawing/2014/main" id="{725F32E8-9076-50A0-A7FA-7A0AB90901D4}"/>
                  </a:ext>
                </a:extLst>
              </p:cNvPr>
              <p:cNvSpPr txBox="1"/>
              <p:nvPr/>
            </p:nvSpPr>
            <p:spPr>
              <a:xfrm>
                <a:off x="905448" y="1315610"/>
                <a:ext cx="3486912" cy="276999"/>
              </a:xfrm>
              <a:prstGeom prst="rect">
                <a:avLst/>
              </a:prstGeom>
              <a:noFill/>
            </p:spPr>
            <p:txBody>
              <a:bodyPr wrap="square" rtlCol="0">
                <a:spAutoFit/>
              </a:bodyPr>
              <a:lstStyle/>
              <a:p>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2" action="ppaction://hlinksldjump"/>
                  </a:rPr>
                  <a:t>はじめに</a:t>
                </a:r>
                <a:endParaRPr kumimoji="1" lang="ja-JP" altLang="en-US" sz="1200" b="1" dirty="0">
                  <a:solidFill>
                    <a:srgbClr val="58A854"/>
                  </a:solidFill>
                  <a:latin typeface="HG丸ｺﾞｼｯｸM-PRO" panose="020F0600000000000000" pitchFamily="50" charset="-128"/>
                  <a:ea typeface="HG丸ｺﾞｼｯｸM-PRO" panose="020F0600000000000000" pitchFamily="50" charset="-128"/>
                </a:endParaRPr>
              </a:p>
            </p:txBody>
          </p:sp>
        </p:grpSp>
        <p:sp>
          <p:nvSpPr>
            <p:cNvPr id="4" name="テキスト プレースホルダー 44">
              <a:extLst>
                <a:ext uri="{FF2B5EF4-FFF2-40B4-BE49-F238E27FC236}">
                  <a16:creationId xmlns:a16="http://schemas.microsoft.com/office/drawing/2014/main" id="{C9ED8D1F-AB43-7D9B-4E6A-600C6062B65F}"/>
                </a:ext>
              </a:extLst>
            </p:cNvPr>
            <p:cNvSpPr txBox="1">
              <a:spLocks/>
            </p:cNvSpPr>
            <p:nvPr/>
          </p:nvSpPr>
          <p:spPr>
            <a:xfrm>
              <a:off x="657000" y="1258006"/>
              <a:ext cx="5621454" cy="7155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ja-JP" altLang="en-US" sz="1050" dirty="0">
                  <a:solidFill>
                    <a:schemeClr val="tx1"/>
                  </a:solidFill>
                </a:rPr>
                <a:t>ジンジャーの推奨環境</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5</a:t>
              </a:r>
            </a:p>
            <a:p>
              <a:pPr marL="0">
                <a:spcAft>
                  <a:spcPts val="600"/>
                </a:spcAft>
                <a:tabLst>
                  <a:tab pos="4746625" algn="l"/>
                </a:tabLst>
              </a:pPr>
              <a:r>
                <a:rPr kumimoji="1" lang="en-US" altLang="ja-JP" sz="1050" b="1" dirty="0">
                  <a:solidFill>
                    <a:srgbClr val="FFCA08"/>
                  </a:solidFill>
                </a:rPr>
                <a:t>1</a:t>
              </a:r>
              <a:r>
                <a:rPr kumimoji="1" lang="ja-JP" altLang="en-US" sz="1050" b="1" dirty="0">
                  <a:solidFill>
                    <a:srgbClr val="F2E425"/>
                  </a:solidFill>
                </a:rPr>
                <a:t>　  </a:t>
              </a:r>
              <a:r>
                <a:rPr kumimoji="1" lang="ja-JP" altLang="en-US" sz="1050" dirty="0">
                  <a:solidFill>
                    <a:schemeClr val="tx1"/>
                  </a:solidFill>
                </a:rPr>
                <a:t>ログインをおこなう　</a:t>
              </a:r>
              <a:r>
                <a:rPr kumimoji="1" lang="en-US" altLang="ja-JP" sz="1050" dirty="0">
                  <a:solidFill>
                    <a:schemeClr val="tx1"/>
                  </a:solidFill>
                </a:rPr>
                <a:t>	…… P.  6</a:t>
              </a:r>
            </a:p>
            <a:p>
              <a:pPr marL="0">
                <a:spcAft>
                  <a:spcPts val="600"/>
                </a:spcAft>
                <a:tabLst>
                  <a:tab pos="4746625" algn="l"/>
                </a:tabLst>
              </a:pPr>
              <a:r>
                <a:rPr lang="en-US" altLang="ja-JP" sz="1050" b="1" dirty="0">
                  <a:solidFill>
                    <a:srgbClr val="FFCA08"/>
                  </a:solidFill>
                </a:rPr>
                <a:t>2</a:t>
              </a:r>
              <a:r>
                <a:rPr kumimoji="1" lang="ja-JP" altLang="en-US" sz="1050" b="1" dirty="0">
                  <a:solidFill>
                    <a:srgbClr val="F2E425"/>
                  </a:solidFill>
                </a:rPr>
                <a:t>　  </a:t>
              </a:r>
              <a:r>
                <a:rPr kumimoji="1" lang="ja-JP" altLang="en-US" sz="1050" dirty="0">
                  <a:solidFill>
                    <a:schemeClr val="tx1"/>
                  </a:solidFill>
                </a:rPr>
                <a:t>パスワードを変更する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8</a:t>
              </a:r>
            </a:p>
          </p:txBody>
        </p:sp>
      </p:grpSp>
      <p:grpSp>
        <p:nvGrpSpPr>
          <p:cNvPr id="17" name="グループ化 16">
            <a:extLst>
              <a:ext uri="{FF2B5EF4-FFF2-40B4-BE49-F238E27FC236}">
                <a16:creationId xmlns:a16="http://schemas.microsoft.com/office/drawing/2014/main" id="{745281D1-DF70-53F6-18DD-716B6C41EC9E}"/>
              </a:ext>
            </a:extLst>
          </p:cNvPr>
          <p:cNvGrpSpPr/>
          <p:nvPr/>
        </p:nvGrpSpPr>
        <p:grpSpPr>
          <a:xfrm>
            <a:off x="502848" y="2210034"/>
            <a:ext cx="5852304" cy="3158935"/>
            <a:chOff x="426150" y="961393"/>
            <a:chExt cx="5852304" cy="3158935"/>
          </a:xfrm>
        </p:grpSpPr>
        <p:grpSp>
          <p:nvGrpSpPr>
            <p:cNvPr id="18" name="グループ化 17">
              <a:extLst>
                <a:ext uri="{FF2B5EF4-FFF2-40B4-BE49-F238E27FC236}">
                  <a16:creationId xmlns:a16="http://schemas.microsoft.com/office/drawing/2014/main" id="{642322F6-699F-E127-2F62-126080358EB7}"/>
                </a:ext>
              </a:extLst>
            </p:cNvPr>
            <p:cNvGrpSpPr/>
            <p:nvPr/>
          </p:nvGrpSpPr>
          <p:grpSpPr>
            <a:xfrm>
              <a:off x="426150" y="961393"/>
              <a:ext cx="3710154" cy="276999"/>
              <a:chOff x="682206" y="1315610"/>
              <a:chExt cx="3710154" cy="276999"/>
            </a:xfrm>
          </p:grpSpPr>
          <p:sp>
            <p:nvSpPr>
              <p:cNvPr id="20" name="四角形: 角を丸くする 19">
                <a:extLst>
                  <a:ext uri="{FF2B5EF4-FFF2-40B4-BE49-F238E27FC236}">
                    <a16:creationId xmlns:a16="http://schemas.microsoft.com/office/drawing/2014/main" id="{12C136CF-2E66-F038-AF95-261B50FD1101}"/>
                  </a:ext>
                </a:extLst>
              </p:cNvPr>
              <p:cNvSpPr/>
              <p:nvPr/>
            </p:nvSpPr>
            <p:spPr>
              <a:xfrm>
                <a:off x="682206" y="1366456"/>
                <a:ext cx="223242" cy="200047"/>
              </a:xfrm>
              <a:prstGeom prst="round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2</a:t>
                </a:r>
                <a:endParaRPr kumimoji="1" lang="ja-JP" altLang="en-US" sz="1200" b="1" dirty="0"/>
              </a:p>
            </p:txBody>
          </p:sp>
          <p:sp>
            <p:nvSpPr>
              <p:cNvPr id="22" name="テキスト ボックス 21">
                <a:extLst>
                  <a:ext uri="{FF2B5EF4-FFF2-40B4-BE49-F238E27FC236}">
                    <a16:creationId xmlns:a16="http://schemas.microsoft.com/office/drawing/2014/main" id="{7F553C6A-B4A3-154E-30FD-43DF5273855D}"/>
                  </a:ext>
                </a:extLst>
              </p:cNvPr>
              <p:cNvSpPr txBox="1"/>
              <p:nvPr/>
            </p:nvSpPr>
            <p:spPr>
              <a:xfrm>
                <a:off x="905448" y="1315610"/>
                <a:ext cx="3486912" cy="276999"/>
              </a:xfrm>
              <a:prstGeom prst="rect">
                <a:avLst/>
              </a:prstGeom>
              <a:noFill/>
            </p:spPr>
            <p:txBody>
              <a:bodyPr wrap="square" rtlCol="0">
                <a:spAutoFit/>
              </a:bodyPr>
              <a:lstStyle/>
              <a:p>
                <a:r>
                  <a:rPr kumimoji="1" lang="zh-TW" altLang="en-US" sz="1200" b="1" dirty="0">
                    <a:solidFill>
                      <a:srgbClr val="FFCA08"/>
                    </a:solidFill>
                    <a:latin typeface="HG丸ｺﾞｼｯｸM-PRO" panose="020F0600000000000000" pitchFamily="50" charset="-128"/>
                    <a:ea typeface="HG丸ｺﾞｼｯｸM-PRO" panose="020F0600000000000000" pitchFamily="50" charset="-128"/>
                    <a:hlinkClick r:id="rId3" action="ppaction://hlinksldjump"/>
                  </a:rPr>
                  <a:t>申請方法（</a:t>
                </a:r>
                <a:r>
                  <a:rPr kumimoji="1" lang="en-US" altLang="zh-TW" sz="1200" b="1" dirty="0">
                    <a:solidFill>
                      <a:srgbClr val="FFCA08"/>
                    </a:solidFill>
                    <a:latin typeface="HG丸ｺﾞｼｯｸM-PRO" panose="020F0600000000000000" pitchFamily="50" charset="-128"/>
                    <a:ea typeface="HG丸ｺﾞｼｯｸM-PRO" panose="020F0600000000000000" pitchFamily="50" charset="-128"/>
                    <a:hlinkClick r:id="rId3" action="ppaction://hlinksldjump"/>
                  </a:rPr>
                  <a:t>PC</a:t>
                </a:r>
                <a:r>
                  <a:rPr kumimoji="1" lang="ja-JP" altLang="en-US" sz="1200" b="1" dirty="0">
                    <a:solidFill>
                      <a:srgbClr val="FFCA08"/>
                    </a:solidFill>
                    <a:latin typeface="HG丸ｺﾞｼｯｸM-PRO" panose="020F0600000000000000" pitchFamily="50" charset="-128"/>
                    <a:ea typeface="HG丸ｺﾞｼｯｸM-PRO" panose="020F0600000000000000" pitchFamily="50" charset="-128"/>
                    <a:hlinkClick r:id="rId3" action="ppaction://hlinksldjump"/>
                  </a:rPr>
                  <a:t>）</a:t>
                </a:r>
                <a:r>
                  <a:rPr kumimoji="1" lang="zh-TW" altLang="en-US" sz="1200" b="1" dirty="0">
                    <a:solidFill>
                      <a:srgbClr val="FFCA08"/>
                    </a:solidFill>
                    <a:latin typeface="HG丸ｺﾞｼｯｸM-PRO" panose="020F0600000000000000" pitchFamily="50" charset="-128"/>
                    <a:ea typeface="HG丸ｺﾞｼｯｸM-PRO" panose="020F0600000000000000" pitchFamily="50" charset="-128"/>
                    <a:hlinkClick r:id="rId3" action="ppaction://hlinksldjump"/>
                  </a:rPr>
                  <a:t>　</a:t>
                </a:r>
                <a:endParaRPr kumimoji="1" lang="ja-JP" altLang="en-US" sz="1200" b="1" dirty="0">
                  <a:solidFill>
                    <a:srgbClr val="FFCA08"/>
                  </a:solidFill>
                  <a:latin typeface="HG丸ｺﾞｼｯｸM-PRO" panose="020F0600000000000000" pitchFamily="50" charset="-128"/>
                  <a:ea typeface="HG丸ｺﾞｼｯｸM-PRO" panose="020F0600000000000000" pitchFamily="50" charset="-128"/>
                </a:endParaRPr>
              </a:p>
            </p:txBody>
          </p:sp>
        </p:grpSp>
        <p:sp>
          <p:nvSpPr>
            <p:cNvPr id="19" name="テキスト プレースホルダー 44">
              <a:extLst>
                <a:ext uri="{FF2B5EF4-FFF2-40B4-BE49-F238E27FC236}">
                  <a16:creationId xmlns:a16="http://schemas.microsoft.com/office/drawing/2014/main" id="{72171BCE-A7DA-D7AE-1E27-364821CB5712}"/>
                </a:ext>
              </a:extLst>
            </p:cNvPr>
            <p:cNvSpPr txBox="1">
              <a:spLocks/>
            </p:cNvSpPr>
            <p:nvPr/>
          </p:nvSpPr>
          <p:spPr>
            <a:xfrm>
              <a:off x="657000" y="1258006"/>
              <a:ext cx="5621454" cy="286232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ja-JP" altLang="en-US" sz="1050" dirty="0">
                  <a:latin typeface="HG丸ｺﾞｼｯｸM-PRO" panose="020F0600000000000000" pitchFamily="50" charset="-128"/>
                  <a:ea typeface="HG丸ｺﾞｼｯｸM-PRO" panose="020F0600000000000000" pitchFamily="50" charset="-128"/>
                </a:rPr>
                <a:t>従業員</a:t>
              </a:r>
              <a:r>
                <a:rPr kumimoji="1" lang="en-US" altLang="ja-JP" sz="1050" dirty="0">
                  <a:latin typeface="HG丸ｺﾞｼｯｸM-PRO" panose="020F0600000000000000" pitchFamily="50" charset="-128"/>
                  <a:ea typeface="HG丸ｺﾞｼｯｸM-PRO" panose="020F0600000000000000" pitchFamily="50" charset="-128"/>
                </a:rPr>
                <a:t>TOP</a:t>
              </a:r>
              <a:r>
                <a:rPr kumimoji="1" lang="ja-JP" altLang="en-US" sz="1050" dirty="0">
                  <a:latin typeface="HG丸ｺﾞｼｯｸM-PRO" panose="020F0600000000000000" pitchFamily="50" charset="-128"/>
                  <a:ea typeface="HG丸ｺﾞｼｯｸM-PRO" panose="020F0600000000000000" pitchFamily="50" charset="-128"/>
                </a:rPr>
                <a:t>画面について</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11</a:t>
              </a:r>
            </a:p>
            <a:p>
              <a:pPr marL="0">
                <a:spcAft>
                  <a:spcPts val="600"/>
                </a:spcAft>
                <a:tabLst>
                  <a:tab pos="4746625" algn="l"/>
                </a:tabLst>
              </a:pPr>
              <a:r>
                <a:rPr kumimoji="1" lang="en-US" altLang="ja-JP" sz="1050" b="1" dirty="0">
                  <a:solidFill>
                    <a:srgbClr val="FFCA08"/>
                  </a:solidFill>
                </a:rPr>
                <a:t>1</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申請を提出する</a:t>
              </a:r>
              <a:r>
                <a:rPr kumimoji="1" lang="en-US" altLang="ja-JP" sz="1050" dirty="0">
                  <a:solidFill>
                    <a:schemeClr val="tx1"/>
                  </a:solidFill>
                </a:rPr>
                <a:t>	…… P.  12</a:t>
              </a:r>
            </a:p>
            <a:p>
              <a:pPr marL="0">
                <a:spcAft>
                  <a:spcPts val="600"/>
                </a:spcAft>
                <a:tabLst>
                  <a:tab pos="4746625" algn="l"/>
                </a:tabLst>
              </a:pPr>
              <a:r>
                <a:rPr kumimoji="1" lang="en-US" altLang="ja-JP" sz="1050" b="1" dirty="0">
                  <a:solidFill>
                    <a:srgbClr val="FFCA08"/>
                  </a:solidFill>
                </a:rPr>
                <a:t>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ファイルをアップロードする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15</a:t>
              </a:r>
              <a:endParaRPr lang="en-US" altLang="ja-JP" sz="1050" dirty="0">
                <a:solidFill>
                  <a:schemeClr val="tx1"/>
                </a:solidFill>
              </a:endParaRPr>
            </a:p>
            <a:p>
              <a:pPr marL="0">
                <a:spcAft>
                  <a:spcPts val="600"/>
                </a:spcAft>
                <a:tabLst>
                  <a:tab pos="4746625" algn="l"/>
                </a:tabLst>
              </a:pPr>
              <a:r>
                <a:rPr kumimoji="1" lang="en-US" altLang="ja-JP" sz="1050" b="1" dirty="0">
                  <a:solidFill>
                    <a:srgbClr val="FFCA08"/>
                  </a:solidFill>
                </a:rPr>
                <a:t>3</a:t>
              </a:r>
              <a:r>
                <a:rPr kumimoji="1" lang="ja-JP" altLang="en-US" sz="1050" b="1" dirty="0">
                  <a:solidFill>
                    <a:srgbClr val="F2E425"/>
                  </a:solidFill>
                </a:rPr>
                <a:t>　  </a:t>
              </a:r>
              <a:r>
                <a:rPr lang="ja-JP" altLang="en-US" sz="1050" dirty="0"/>
                <a:t>申請を管理する</a:t>
              </a:r>
              <a:r>
                <a:rPr kumimoji="1" lang="en-US" altLang="ja-JP" sz="1050" dirty="0">
                  <a:solidFill>
                    <a:schemeClr val="tx1"/>
                  </a:solidFill>
                </a:rPr>
                <a:t>	…… P.  17</a:t>
              </a:r>
            </a:p>
            <a:p>
              <a:pPr marL="0">
                <a:spcAft>
                  <a:spcPts val="600"/>
                </a:spcAft>
                <a:tabLst>
                  <a:tab pos="4746625" algn="l"/>
                </a:tabLst>
              </a:pPr>
              <a:r>
                <a:rPr kumimoji="1" lang="en-US" altLang="ja-JP" sz="1050" b="1" dirty="0">
                  <a:solidFill>
                    <a:srgbClr val="FFCA08"/>
                  </a:solidFill>
                </a:rPr>
                <a:t>4</a:t>
              </a:r>
              <a:r>
                <a:rPr kumimoji="1" lang="ja-JP" altLang="en-US" sz="1050" b="1" dirty="0">
                  <a:solidFill>
                    <a:srgbClr val="F2E425"/>
                  </a:solidFill>
                </a:rPr>
                <a:t>　  </a:t>
              </a:r>
              <a:r>
                <a:rPr lang="ja-JP" altLang="en-US" sz="1050" dirty="0"/>
                <a:t>入力区分の各種アイコンについて</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18</a:t>
              </a:r>
            </a:p>
            <a:p>
              <a:pPr marL="0">
                <a:spcAft>
                  <a:spcPts val="600"/>
                </a:spcAft>
                <a:tabLst>
                  <a:tab pos="4746625" algn="l"/>
                </a:tabLst>
              </a:pPr>
              <a:r>
                <a:rPr kumimoji="1" lang="en-US" altLang="ja-JP" sz="1050" b="1" dirty="0">
                  <a:solidFill>
                    <a:srgbClr val="FFCA08"/>
                  </a:solidFill>
                </a:rPr>
                <a:t>5</a:t>
              </a:r>
              <a:r>
                <a:rPr kumimoji="1" lang="ja-JP" altLang="en-US" sz="1050" b="1" dirty="0">
                  <a:solidFill>
                    <a:srgbClr val="F2E425"/>
                  </a:solidFill>
                </a:rPr>
                <a:t>　  </a:t>
              </a:r>
              <a:r>
                <a:rPr lang="ja-JP" altLang="en-US" sz="1050" dirty="0"/>
                <a:t>アプリで</a:t>
              </a:r>
              <a:r>
                <a:rPr lang="en-US" altLang="ja-JP" sz="1050" dirty="0"/>
                <a:t>IC</a:t>
              </a:r>
              <a:r>
                <a:rPr lang="ja-JP" altLang="en-US" sz="1050" dirty="0"/>
                <a:t>カード履歴を読み取る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19</a:t>
              </a:r>
            </a:p>
            <a:p>
              <a:pPr marL="0">
                <a:spcAft>
                  <a:spcPts val="600"/>
                </a:spcAft>
                <a:tabLst>
                  <a:tab pos="4746625" algn="l"/>
                </a:tabLst>
              </a:pPr>
              <a:r>
                <a:rPr kumimoji="1" lang="en-US" altLang="ja-JP" sz="1050" b="1" dirty="0">
                  <a:solidFill>
                    <a:srgbClr val="FFCA08"/>
                  </a:solidFill>
                </a:rPr>
                <a:t>6</a:t>
              </a:r>
              <a:r>
                <a:rPr kumimoji="1" lang="ja-JP" altLang="en-US" sz="1050" b="1" dirty="0">
                  <a:solidFill>
                    <a:srgbClr val="F2E425"/>
                  </a:solidFill>
                </a:rPr>
                <a:t>　  </a:t>
              </a:r>
              <a:r>
                <a:rPr lang="en-US" altLang="ja-JP" sz="1050" dirty="0"/>
                <a:t>IC</a:t>
              </a:r>
              <a:r>
                <a:rPr lang="ja-JP" altLang="en-US" sz="1050" dirty="0"/>
                <a:t>カード履歴を利用して申請する</a:t>
              </a:r>
              <a:r>
                <a:rPr kumimoji="1" lang="en-US" altLang="ja-JP" sz="1050" dirty="0">
                  <a:solidFill>
                    <a:schemeClr val="tx1"/>
                  </a:solidFill>
                </a:rPr>
                <a:t>	…… P.  22</a:t>
              </a:r>
            </a:p>
            <a:p>
              <a:pPr marL="0">
                <a:spcAft>
                  <a:spcPts val="600"/>
                </a:spcAft>
                <a:tabLst>
                  <a:tab pos="4746625" algn="l"/>
                </a:tabLst>
              </a:pPr>
              <a:r>
                <a:rPr kumimoji="1" lang="en-US" altLang="ja-JP" sz="1050" b="1" dirty="0">
                  <a:solidFill>
                    <a:srgbClr val="FFCA08"/>
                  </a:solidFill>
                </a:rPr>
                <a:t>7</a:t>
              </a:r>
              <a:r>
                <a:rPr kumimoji="1" lang="ja-JP" altLang="en-US" sz="1050" b="1" dirty="0">
                  <a:solidFill>
                    <a:srgbClr val="F2E425"/>
                  </a:solidFill>
                </a:rPr>
                <a:t>　  </a:t>
              </a:r>
              <a:r>
                <a:rPr lang="ja-JP" altLang="en-US" sz="1050" dirty="0"/>
                <a:t>アプリの</a:t>
              </a:r>
              <a:r>
                <a:rPr lang="en-US" altLang="ja-JP" sz="1050" dirty="0"/>
                <a:t>AI-OCR</a:t>
              </a:r>
              <a:r>
                <a:rPr lang="ja-JP" altLang="en-US" sz="1050" dirty="0"/>
                <a:t>で領収書・請求書を読み取る</a:t>
              </a:r>
              <a:r>
                <a:rPr kumimoji="1" lang="en-US" altLang="ja-JP" sz="1050" dirty="0">
                  <a:solidFill>
                    <a:schemeClr val="tx1"/>
                  </a:solidFill>
                </a:rPr>
                <a:t>	…… P.  24</a:t>
              </a:r>
            </a:p>
            <a:p>
              <a:pPr marL="0">
                <a:spcAft>
                  <a:spcPts val="600"/>
                </a:spcAft>
                <a:tabLst>
                  <a:tab pos="4746625" algn="l"/>
                </a:tabLst>
              </a:pPr>
              <a:r>
                <a:rPr kumimoji="1" lang="en-US" altLang="ja-JP" sz="1050" b="1" dirty="0">
                  <a:solidFill>
                    <a:srgbClr val="FFCA08"/>
                  </a:solidFill>
                </a:rPr>
                <a:t>8</a:t>
              </a:r>
              <a:r>
                <a:rPr kumimoji="1" lang="ja-JP" altLang="en-US" sz="1050" b="1" dirty="0">
                  <a:solidFill>
                    <a:srgbClr val="F2E425"/>
                  </a:solidFill>
                </a:rPr>
                <a:t>　  </a:t>
              </a:r>
              <a:r>
                <a:rPr lang="ja-JP" altLang="en-US" sz="1050" dirty="0"/>
                <a:t>登録済みのファイルを利用して申請する</a:t>
              </a:r>
              <a:r>
                <a:rPr kumimoji="1" lang="en-US" altLang="ja-JP" sz="1050" dirty="0">
                  <a:solidFill>
                    <a:schemeClr val="tx1"/>
                  </a:solidFill>
                </a:rPr>
                <a:t>	…… P.  27</a:t>
              </a:r>
            </a:p>
            <a:p>
              <a:pPr marL="0">
                <a:spcAft>
                  <a:spcPts val="600"/>
                </a:spcAft>
                <a:tabLst>
                  <a:tab pos="4746625" algn="l"/>
                </a:tabLst>
              </a:pPr>
              <a:r>
                <a:rPr kumimoji="1" lang="en-US" altLang="ja-JP" sz="1050" b="1" dirty="0">
                  <a:solidFill>
                    <a:srgbClr val="FFCA08"/>
                  </a:solidFill>
                </a:rPr>
                <a:t>9</a:t>
              </a:r>
              <a:r>
                <a:rPr kumimoji="1" lang="ja-JP" altLang="en-US" sz="1050" b="1" dirty="0">
                  <a:solidFill>
                    <a:srgbClr val="F2E425"/>
                  </a:solidFill>
                </a:rPr>
                <a:t>　  </a:t>
              </a:r>
              <a:r>
                <a:rPr lang="ja-JP" altLang="en-US" sz="1050" dirty="0"/>
                <a:t>申請時の注意事項</a:t>
              </a:r>
              <a:r>
                <a:rPr kumimoji="1" lang="en-US" altLang="ja-JP" sz="1050" dirty="0">
                  <a:solidFill>
                    <a:schemeClr val="tx1"/>
                  </a:solidFill>
                </a:rPr>
                <a:t>	…… P.  30</a:t>
              </a:r>
            </a:p>
            <a:p>
              <a:pPr marL="0">
                <a:spcAft>
                  <a:spcPts val="600"/>
                </a:spcAft>
                <a:tabLst>
                  <a:tab pos="4746625" algn="l"/>
                </a:tabLst>
              </a:pPr>
              <a:r>
                <a:rPr kumimoji="1" lang="en-US" altLang="ja-JP" sz="1050" b="1" dirty="0">
                  <a:solidFill>
                    <a:srgbClr val="FFCA08"/>
                  </a:solidFill>
                </a:rPr>
                <a:t>10</a:t>
              </a:r>
              <a:r>
                <a:rPr kumimoji="1" lang="ja-JP" altLang="en-US" sz="1050" b="1" dirty="0">
                  <a:solidFill>
                    <a:srgbClr val="F2E425"/>
                  </a:solidFill>
                </a:rPr>
                <a:t>　</a:t>
              </a:r>
              <a:r>
                <a:rPr lang="ja-JP" altLang="en-US" sz="1050" dirty="0"/>
                <a:t>申請の確認をする</a:t>
              </a:r>
              <a:r>
                <a:rPr kumimoji="1" lang="en-US" altLang="ja-JP" sz="1050" dirty="0">
                  <a:solidFill>
                    <a:schemeClr val="tx1"/>
                  </a:solidFill>
                </a:rPr>
                <a:t>	…… P.  31</a:t>
              </a:r>
            </a:p>
            <a:p>
              <a:pPr marL="0">
                <a:spcAft>
                  <a:spcPts val="600"/>
                </a:spcAft>
                <a:tabLst>
                  <a:tab pos="4746625" algn="l"/>
                </a:tabLst>
              </a:pPr>
              <a:r>
                <a:rPr kumimoji="1" lang="en-US" altLang="ja-JP" sz="1050" b="1" dirty="0">
                  <a:solidFill>
                    <a:srgbClr val="FFCA08"/>
                  </a:solidFill>
                </a:rPr>
                <a:t>11</a:t>
              </a:r>
              <a:r>
                <a:rPr kumimoji="1" lang="ja-JP" altLang="en-US" sz="1050" b="1" dirty="0">
                  <a:solidFill>
                    <a:srgbClr val="F2E425"/>
                  </a:solidFill>
                </a:rPr>
                <a:t>　</a:t>
              </a:r>
              <a:r>
                <a:rPr lang="ja-JP" altLang="en-US" sz="1050" dirty="0"/>
                <a:t>通知を確認する</a:t>
              </a:r>
              <a:r>
                <a:rPr kumimoji="1" lang="en-US" altLang="ja-JP" sz="1050" dirty="0">
                  <a:solidFill>
                    <a:schemeClr val="tx1"/>
                  </a:solidFill>
                </a:rPr>
                <a:t>	…… P.  33</a:t>
              </a:r>
            </a:p>
          </p:txBody>
        </p:sp>
      </p:grpSp>
      <p:grpSp>
        <p:nvGrpSpPr>
          <p:cNvPr id="23" name="グループ化 22">
            <a:extLst>
              <a:ext uri="{FF2B5EF4-FFF2-40B4-BE49-F238E27FC236}">
                <a16:creationId xmlns:a16="http://schemas.microsoft.com/office/drawing/2014/main" id="{E2322B5E-7CFC-5DD1-232C-7FE6C7B8B9FB}"/>
              </a:ext>
            </a:extLst>
          </p:cNvPr>
          <p:cNvGrpSpPr/>
          <p:nvPr/>
        </p:nvGrpSpPr>
        <p:grpSpPr>
          <a:xfrm>
            <a:off x="502848" y="8570787"/>
            <a:ext cx="5852304" cy="535140"/>
            <a:chOff x="426150" y="961393"/>
            <a:chExt cx="5852304" cy="535140"/>
          </a:xfrm>
        </p:grpSpPr>
        <p:grpSp>
          <p:nvGrpSpPr>
            <p:cNvPr id="28" name="グループ化 27">
              <a:extLst>
                <a:ext uri="{FF2B5EF4-FFF2-40B4-BE49-F238E27FC236}">
                  <a16:creationId xmlns:a16="http://schemas.microsoft.com/office/drawing/2014/main" id="{76E093E3-95A8-14CE-BE1E-F8853CF9349C}"/>
                </a:ext>
              </a:extLst>
            </p:cNvPr>
            <p:cNvGrpSpPr/>
            <p:nvPr/>
          </p:nvGrpSpPr>
          <p:grpSpPr>
            <a:xfrm>
              <a:off x="426150" y="961393"/>
              <a:ext cx="3710154" cy="276999"/>
              <a:chOff x="682206" y="1315610"/>
              <a:chExt cx="3710154" cy="276999"/>
            </a:xfrm>
          </p:grpSpPr>
          <p:sp>
            <p:nvSpPr>
              <p:cNvPr id="30" name="四角形: 角を丸くする 29">
                <a:extLst>
                  <a:ext uri="{FF2B5EF4-FFF2-40B4-BE49-F238E27FC236}">
                    <a16:creationId xmlns:a16="http://schemas.microsoft.com/office/drawing/2014/main" id="{D0EEAE33-3B46-A75B-D1FF-125B1ACAEA41}"/>
                  </a:ext>
                </a:extLst>
              </p:cNvPr>
              <p:cNvSpPr/>
              <p:nvPr/>
            </p:nvSpPr>
            <p:spPr>
              <a:xfrm>
                <a:off x="682206" y="1366456"/>
                <a:ext cx="223242" cy="200047"/>
              </a:xfrm>
              <a:prstGeom prst="round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4</a:t>
                </a:r>
                <a:endParaRPr kumimoji="1" lang="ja-JP" altLang="en-US" sz="1200" b="1" dirty="0"/>
              </a:p>
            </p:txBody>
          </p:sp>
          <p:sp>
            <p:nvSpPr>
              <p:cNvPr id="31" name="テキスト ボックス 30">
                <a:hlinkClick r:id="rId4" action="ppaction://hlinksldjump"/>
                <a:extLst>
                  <a:ext uri="{FF2B5EF4-FFF2-40B4-BE49-F238E27FC236}">
                    <a16:creationId xmlns:a16="http://schemas.microsoft.com/office/drawing/2014/main" id="{3A907E45-936D-F014-F18C-9DE22F343D48}"/>
                  </a:ext>
                </a:extLst>
              </p:cNvPr>
              <p:cNvSpPr txBox="1"/>
              <p:nvPr/>
            </p:nvSpPr>
            <p:spPr>
              <a:xfrm>
                <a:off x="905448" y="1315610"/>
                <a:ext cx="3486912" cy="276999"/>
              </a:xfrm>
              <a:prstGeom prst="rect">
                <a:avLst/>
              </a:prstGeom>
              <a:noFill/>
            </p:spPr>
            <p:txBody>
              <a:bodyPr wrap="square" rtlCol="0">
                <a:spAutoFit/>
              </a:bodyPr>
              <a:lstStyle/>
              <a:p>
                <a:r>
                  <a:rPr lang="ja-JP" altLang="en-US" sz="1200" b="1" dirty="0">
                    <a:solidFill>
                      <a:srgbClr val="FFCA08"/>
                    </a:solidFill>
                    <a:latin typeface="HG丸ｺﾞｼｯｸM-PRO" panose="020F0600000000000000" pitchFamily="50" charset="-128"/>
                    <a:ea typeface="HG丸ｺﾞｼｯｸM-PRO" panose="020F0600000000000000" pitchFamily="50" charset="-128"/>
                  </a:rPr>
                  <a:t>おわりに</a:t>
                </a:r>
                <a:endParaRPr lang="en-US" altLang="ja-JP" sz="1200" b="1" dirty="0">
                  <a:solidFill>
                    <a:srgbClr val="FFCA08"/>
                  </a:solidFill>
                  <a:latin typeface="HG丸ｺﾞｼｯｸM-PRO" panose="020F0600000000000000" pitchFamily="50" charset="-128"/>
                  <a:ea typeface="HG丸ｺﾞｼｯｸM-PRO" panose="020F0600000000000000" pitchFamily="50" charset="-128"/>
                </a:endParaRPr>
              </a:p>
            </p:txBody>
          </p:sp>
        </p:grpSp>
        <p:sp>
          <p:nvSpPr>
            <p:cNvPr id="29" name="テキスト プレースホルダー 44">
              <a:extLst>
                <a:ext uri="{FF2B5EF4-FFF2-40B4-BE49-F238E27FC236}">
                  <a16:creationId xmlns:a16="http://schemas.microsoft.com/office/drawing/2014/main" id="{5A2AC8DB-889A-FEE5-9D7A-7B590E9B844E}"/>
                </a:ext>
              </a:extLst>
            </p:cNvPr>
            <p:cNvSpPr txBox="1">
              <a:spLocks/>
            </p:cNvSpPr>
            <p:nvPr/>
          </p:nvSpPr>
          <p:spPr>
            <a:xfrm>
              <a:off x="657000" y="1258006"/>
              <a:ext cx="5621454" cy="23852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ja-JP" altLang="en-US" sz="1050" dirty="0">
                  <a:solidFill>
                    <a:schemeClr val="tx1"/>
                  </a:solidFill>
                </a:rPr>
                <a:t>おわりに</a:t>
              </a:r>
              <a:r>
                <a:rPr kumimoji="1" lang="en-US" altLang="ja-JP" sz="1050" dirty="0">
                  <a:solidFill>
                    <a:schemeClr val="tx1"/>
                  </a:solidFill>
                </a:rPr>
                <a:t>	…… P.  36</a:t>
              </a:r>
            </a:p>
          </p:txBody>
        </p:sp>
      </p:grpSp>
      <p:cxnSp>
        <p:nvCxnSpPr>
          <p:cNvPr id="5" name="直線コネクタ 4">
            <a:extLst>
              <a:ext uri="{FF2B5EF4-FFF2-40B4-BE49-F238E27FC236}">
                <a16:creationId xmlns:a16="http://schemas.microsoft.com/office/drawing/2014/main" id="{C9E4609F-60B5-A1AD-A883-846A81B1FCE7}"/>
              </a:ext>
            </a:extLst>
          </p:cNvPr>
          <p:cNvCxnSpPr>
            <a:cxnSpLocks/>
          </p:cNvCxnSpPr>
          <p:nvPr/>
        </p:nvCxnSpPr>
        <p:spPr>
          <a:xfrm>
            <a:off x="404294" y="8352688"/>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グループ化 5">
            <a:extLst>
              <a:ext uri="{FF2B5EF4-FFF2-40B4-BE49-F238E27FC236}">
                <a16:creationId xmlns:a16="http://schemas.microsoft.com/office/drawing/2014/main" id="{8F4F812B-E714-0855-CE65-D04843F32586}"/>
              </a:ext>
            </a:extLst>
          </p:cNvPr>
          <p:cNvGrpSpPr/>
          <p:nvPr/>
        </p:nvGrpSpPr>
        <p:grpSpPr>
          <a:xfrm>
            <a:off x="502848" y="5911804"/>
            <a:ext cx="5852304" cy="2204828"/>
            <a:chOff x="426150" y="961393"/>
            <a:chExt cx="5852304" cy="2204828"/>
          </a:xfrm>
        </p:grpSpPr>
        <p:grpSp>
          <p:nvGrpSpPr>
            <p:cNvPr id="10" name="グループ化 9">
              <a:extLst>
                <a:ext uri="{FF2B5EF4-FFF2-40B4-BE49-F238E27FC236}">
                  <a16:creationId xmlns:a16="http://schemas.microsoft.com/office/drawing/2014/main" id="{5F1B6EE9-2566-BA09-1088-630887E9EDA1}"/>
                </a:ext>
              </a:extLst>
            </p:cNvPr>
            <p:cNvGrpSpPr/>
            <p:nvPr/>
          </p:nvGrpSpPr>
          <p:grpSpPr>
            <a:xfrm>
              <a:off x="426150" y="961393"/>
              <a:ext cx="3710154" cy="276999"/>
              <a:chOff x="682206" y="1315610"/>
              <a:chExt cx="3710154" cy="276999"/>
            </a:xfrm>
          </p:grpSpPr>
          <p:sp>
            <p:nvSpPr>
              <p:cNvPr id="14" name="四角形: 角を丸くする 13">
                <a:extLst>
                  <a:ext uri="{FF2B5EF4-FFF2-40B4-BE49-F238E27FC236}">
                    <a16:creationId xmlns:a16="http://schemas.microsoft.com/office/drawing/2014/main" id="{26D08715-9FDE-D2E4-367A-0C02452C320E}"/>
                  </a:ext>
                </a:extLst>
              </p:cNvPr>
              <p:cNvSpPr/>
              <p:nvPr/>
            </p:nvSpPr>
            <p:spPr>
              <a:xfrm>
                <a:off x="682206" y="1366456"/>
                <a:ext cx="223242" cy="200047"/>
              </a:xfrm>
              <a:prstGeom prst="round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3</a:t>
                </a:r>
                <a:endParaRPr kumimoji="1" lang="ja-JP" altLang="en-US" sz="1200" b="1" dirty="0"/>
              </a:p>
            </p:txBody>
          </p:sp>
          <p:sp>
            <p:nvSpPr>
              <p:cNvPr id="15" name="テキスト ボックス 14">
                <a:extLst>
                  <a:ext uri="{FF2B5EF4-FFF2-40B4-BE49-F238E27FC236}">
                    <a16:creationId xmlns:a16="http://schemas.microsoft.com/office/drawing/2014/main" id="{3A281FAF-CA69-AEF9-2BE2-5274B27CF275}"/>
                  </a:ext>
                </a:extLst>
              </p:cNvPr>
              <p:cNvSpPr txBox="1"/>
              <p:nvPr/>
            </p:nvSpPr>
            <p:spPr>
              <a:xfrm>
                <a:off x="905448" y="1315610"/>
                <a:ext cx="3486912" cy="276999"/>
              </a:xfrm>
              <a:prstGeom prst="rect">
                <a:avLst/>
              </a:prstGeom>
              <a:noFill/>
            </p:spPr>
            <p:txBody>
              <a:bodyPr wrap="square" rtlCol="0">
                <a:spAutoFit/>
              </a:bodyPr>
              <a:lstStyle/>
              <a:p>
                <a:r>
                  <a:rPr lang="ja-JP" altLang="en-US" sz="1200" b="1" dirty="0">
                    <a:solidFill>
                      <a:srgbClr val="FFCA08"/>
                    </a:solidFill>
                    <a:latin typeface="HG丸ｺﾞｼｯｸM-PRO" panose="020F0600000000000000" pitchFamily="50" charset="-128"/>
                    <a:ea typeface="HG丸ｺﾞｼｯｸM-PRO" panose="020F0600000000000000" pitchFamily="50" charset="-128"/>
                    <a:hlinkClick r:id="rId5" action="ppaction://hlinksldjump"/>
                  </a:rPr>
                  <a:t>申請方法（スマートフォンアプリ）</a:t>
                </a:r>
                <a:endParaRPr lang="en-US" altLang="ja-JP" sz="1200" b="1" dirty="0">
                  <a:solidFill>
                    <a:srgbClr val="FFCA08"/>
                  </a:solidFill>
                  <a:latin typeface="HG丸ｺﾞｼｯｸM-PRO" panose="020F0600000000000000" pitchFamily="50" charset="-128"/>
                  <a:ea typeface="HG丸ｺﾞｼｯｸM-PRO" panose="020F0600000000000000" pitchFamily="50" charset="-128"/>
                </a:endParaRPr>
              </a:p>
            </p:txBody>
          </p:sp>
        </p:grpSp>
        <p:sp>
          <p:nvSpPr>
            <p:cNvPr id="13" name="テキスト プレースホルダー 44">
              <a:extLst>
                <a:ext uri="{FF2B5EF4-FFF2-40B4-BE49-F238E27FC236}">
                  <a16:creationId xmlns:a16="http://schemas.microsoft.com/office/drawing/2014/main" id="{AA282837-6262-707E-69D0-FD5DEB44C3A4}"/>
                </a:ext>
              </a:extLst>
            </p:cNvPr>
            <p:cNvSpPr txBox="1">
              <a:spLocks/>
            </p:cNvSpPr>
            <p:nvPr/>
          </p:nvSpPr>
          <p:spPr>
            <a:xfrm>
              <a:off x="657000" y="1258006"/>
              <a:ext cx="5621454" cy="190821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050" b="1" dirty="0">
                  <a:solidFill>
                    <a:srgbClr val="FFCA08"/>
                  </a:solidFill>
                </a:rPr>
                <a:t>1</a:t>
              </a:r>
              <a:r>
                <a:rPr kumimoji="1" lang="ja-JP" altLang="en-US" sz="1050" b="1" dirty="0">
                  <a:solidFill>
                    <a:srgbClr val="F2E425"/>
                  </a:solidFill>
                </a:rPr>
                <a:t>　  </a:t>
              </a:r>
              <a:r>
                <a:rPr lang="ja-JP" altLang="en-US" sz="1050" dirty="0"/>
                <a:t>スマホアプリのダウンロードをする</a:t>
              </a:r>
              <a:r>
                <a:rPr kumimoji="1" lang="en-US" altLang="ja-JP" sz="1050" dirty="0">
                  <a:solidFill>
                    <a:schemeClr val="tx1"/>
                  </a:solidFill>
                </a:rPr>
                <a:t>	…… P.  36</a:t>
              </a:r>
            </a:p>
            <a:p>
              <a:pPr marL="0">
                <a:spcAft>
                  <a:spcPts val="600"/>
                </a:spcAft>
                <a:tabLst>
                  <a:tab pos="4746625" algn="l"/>
                </a:tabLst>
              </a:pPr>
              <a:r>
                <a:rPr lang="en-US" altLang="ja-JP" sz="1050" b="1" dirty="0">
                  <a:solidFill>
                    <a:srgbClr val="FFCA08"/>
                  </a:solidFill>
                </a:rPr>
                <a:t>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ログインをおこなう</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37</a:t>
              </a:r>
            </a:p>
            <a:p>
              <a:pPr marL="0">
                <a:spcAft>
                  <a:spcPts val="600"/>
                </a:spcAft>
                <a:tabLst>
                  <a:tab pos="4746625" algn="l"/>
                </a:tabLst>
              </a:pPr>
              <a:r>
                <a:rPr lang="en-US" altLang="ja-JP" sz="1050" b="1" dirty="0">
                  <a:solidFill>
                    <a:srgbClr val="FFCA08"/>
                  </a:solidFill>
                </a:rPr>
                <a:t>3</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従業員</a:t>
              </a:r>
              <a:r>
                <a:rPr kumimoji="1" lang="en-US" altLang="ja-JP" sz="1050" dirty="0">
                  <a:latin typeface="HG丸ｺﾞｼｯｸM-PRO" panose="020F0600000000000000" pitchFamily="50" charset="-128"/>
                  <a:ea typeface="HG丸ｺﾞｼｯｸM-PRO" panose="020F0600000000000000" pitchFamily="50" charset="-128"/>
                </a:rPr>
                <a:t>TOP</a:t>
              </a:r>
              <a:r>
                <a:rPr kumimoji="1" lang="ja-JP" altLang="en-US" sz="1050" dirty="0">
                  <a:latin typeface="HG丸ｺﾞｼｯｸM-PRO" panose="020F0600000000000000" pitchFamily="50" charset="-128"/>
                  <a:ea typeface="HG丸ｺﾞｼｯｸM-PRO" panose="020F0600000000000000" pitchFamily="50" charset="-128"/>
                </a:rPr>
                <a:t>画面について</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38</a:t>
              </a:r>
            </a:p>
            <a:p>
              <a:pPr marL="0">
                <a:spcAft>
                  <a:spcPts val="600"/>
                </a:spcAft>
                <a:tabLst>
                  <a:tab pos="4746625" algn="l"/>
                </a:tabLst>
              </a:pPr>
              <a:r>
                <a:rPr lang="en-US" altLang="ja-JP" sz="1050" b="1" dirty="0">
                  <a:solidFill>
                    <a:srgbClr val="FFCA08"/>
                  </a:solidFill>
                </a:rPr>
                <a:t>4</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申請の提出をおこなう</a:t>
              </a:r>
              <a:r>
                <a:rPr kumimoji="1" lang="en-US" altLang="ja-JP" sz="1050" dirty="0">
                  <a:solidFill>
                    <a:schemeClr val="tx1"/>
                  </a:solidFill>
                </a:rPr>
                <a:t>	…… P.  39</a:t>
              </a:r>
            </a:p>
            <a:p>
              <a:pPr marL="0">
                <a:spcAft>
                  <a:spcPts val="600"/>
                </a:spcAft>
                <a:tabLst>
                  <a:tab pos="4746625" algn="l"/>
                </a:tabLst>
              </a:pPr>
              <a:r>
                <a:rPr lang="en-US" altLang="ja-JP" sz="1050" b="1" dirty="0">
                  <a:solidFill>
                    <a:srgbClr val="FFCA08"/>
                  </a:solidFill>
                </a:rPr>
                <a:t>5</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ファイルをアップロードする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42</a:t>
              </a:r>
            </a:p>
            <a:p>
              <a:pPr marL="0">
                <a:spcAft>
                  <a:spcPts val="600"/>
                </a:spcAft>
                <a:tabLst>
                  <a:tab pos="4746625" algn="l"/>
                </a:tabLst>
              </a:pPr>
              <a:r>
                <a:rPr lang="en-US" altLang="ja-JP" sz="1050" b="1" dirty="0">
                  <a:solidFill>
                    <a:srgbClr val="FFCA08"/>
                  </a:solidFill>
                </a:rPr>
                <a:t>6</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申請を管理する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44</a:t>
              </a:r>
              <a:endParaRPr lang="en-US" altLang="ja-JP" sz="1050" dirty="0">
                <a:solidFill>
                  <a:schemeClr val="tx1"/>
                </a:solidFill>
              </a:endParaRPr>
            </a:p>
            <a:p>
              <a:pPr marL="0">
                <a:spcAft>
                  <a:spcPts val="600"/>
                </a:spcAft>
                <a:tabLst>
                  <a:tab pos="4746625" algn="l"/>
                </a:tabLst>
              </a:pPr>
              <a:r>
                <a:rPr kumimoji="1" lang="en-US" altLang="ja-JP" sz="1050" b="1" dirty="0">
                  <a:solidFill>
                    <a:srgbClr val="FFCA08"/>
                  </a:solidFill>
                </a:rPr>
                <a:t>7</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申請の確認をする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45</a:t>
              </a:r>
            </a:p>
            <a:p>
              <a:pPr marL="0">
                <a:spcAft>
                  <a:spcPts val="600"/>
                </a:spcAft>
                <a:tabLst>
                  <a:tab pos="4746625" algn="l"/>
                </a:tabLst>
              </a:pPr>
              <a:r>
                <a:rPr kumimoji="1" lang="en-US" altLang="ja-JP" sz="1050" b="1" dirty="0">
                  <a:solidFill>
                    <a:srgbClr val="FFCA08"/>
                  </a:solidFill>
                </a:rPr>
                <a:t>8</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通知を確認する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47</a:t>
              </a:r>
            </a:p>
          </p:txBody>
        </p:sp>
      </p:grpSp>
    </p:spTree>
    <p:extLst>
      <p:ext uri="{BB962C8B-B14F-4D97-AF65-F5344CB8AC3E}">
        <p14:creationId xmlns:p14="http://schemas.microsoft.com/office/powerpoint/2010/main" val="1920811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35A7A-0A77-8ACE-308F-4B8C3FC7B04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ED4EAD3-231A-B2CA-480B-A2DE91433C83}"/>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9 </a:t>
            </a:r>
            <a:r>
              <a:rPr kumimoji="1" lang="ja-JP" altLang="en-US" dirty="0">
                <a:ln w="12700">
                  <a:solidFill>
                    <a:schemeClr val="bg2"/>
                  </a:solidFill>
                </a:ln>
                <a:solidFill>
                  <a:schemeClr val="bg2"/>
                </a:solidFill>
              </a:rPr>
              <a:t>申請時の注意事項</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F820A4CF-DDFB-E586-A75A-22BFE944CA5B}"/>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30</a:t>
            </a:fld>
            <a:endParaRPr lang="ja-JP" altLang="en-US" dirty="0"/>
          </a:p>
        </p:txBody>
      </p:sp>
      <p:sp>
        <p:nvSpPr>
          <p:cNvPr id="8" name="テキスト ボックス 7">
            <a:extLst>
              <a:ext uri="{FF2B5EF4-FFF2-40B4-BE49-F238E27FC236}">
                <a16:creationId xmlns:a16="http://schemas.microsoft.com/office/drawing/2014/main" id="{45A81E40-49BC-1D97-F6E6-2A9E23894D30}"/>
              </a:ext>
            </a:extLst>
          </p:cNvPr>
          <p:cNvSpPr txBox="1"/>
          <p:nvPr/>
        </p:nvSpPr>
        <p:spPr>
          <a:xfrm>
            <a:off x="360000" y="900000"/>
            <a:ext cx="6120000" cy="2123658"/>
          </a:xfrm>
          <a:prstGeom prst="rect">
            <a:avLst/>
          </a:prstGeom>
          <a:noFill/>
        </p:spPr>
        <p:txBody>
          <a:bodyPr wrap="square" rtlCol="0">
            <a:spAutoFit/>
          </a:bodyPr>
          <a:lstStyle/>
          <a:p>
            <a:r>
              <a:rPr lang="en-US" altLang="ja-JP" sz="1100" dirty="0">
                <a:solidFill>
                  <a:schemeClr val="tx1"/>
                </a:solidFill>
                <a:latin typeface="+mn-ea"/>
                <a:ea typeface="+mn-ea"/>
                <a:cs typeface="Arial" panose="020B0604020202020204" pitchFamily="34" charset="0"/>
              </a:rPr>
              <a:t>【</a:t>
            </a:r>
            <a:r>
              <a:rPr lang="ja-JP" altLang="en-US" sz="1100" dirty="0">
                <a:latin typeface="+mn-ea"/>
                <a:ea typeface="+mn-ea"/>
                <a:cs typeface="Arial" panose="020B0604020202020204" pitchFamily="34" charset="0"/>
              </a:rPr>
              <a:t>該当項目</a:t>
            </a:r>
            <a:r>
              <a:rPr lang="en-US" altLang="ja-JP" sz="1100" dirty="0">
                <a:solidFill>
                  <a:schemeClr val="tx1"/>
                </a:solidFill>
                <a:latin typeface="+mn-ea"/>
                <a:ea typeface="+mn-ea"/>
                <a:cs typeface="Arial" panose="020B0604020202020204" pitchFamily="34" charset="0"/>
              </a:rPr>
              <a:t>】</a:t>
            </a:r>
            <a:endParaRPr lang="ja-JP" altLang="en-US" sz="1100" dirty="0">
              <a:latin typeface="+mn-ea"/>
              <a:ea typeface="+mn-ea"/>
              <a:cs typeface="Arial" panose="020B0604020202020204" pitchFamily="34" charset="0"/>
            </a:endParaRPr>
          </a:p>
          <a:p>
            <a:r>
              <a:rPr lang="ja-JP" altLang="en-US" sz="1100" dirty="0">
                <a:latin typeface="+mn-ea"/>
                <a:ea typeface="+mn-ea"/>
                <a:cs typeface="Arial" panose="020B0604020202020204" pitchFamily="34" charset="0"/>
              </a:rPr>
              <a:t>乗車場所・降車場所の入力項目</a:t>
            </a:r>
            <a:endParaRPr lang="en-US" altLang="ja-JP" sz="1100" dirty="0">
              <a:latin typeface="+mn-ea"/>
              <a:ea typeface="+mn-ea"/>
              <a:cs typeface="Arial" panose="020B0604020202020204" pitchFamily="34" charset="0"/>
            </a:endParaRPr>
          </a:p>
          <a:p>
            <a:endParaRPr lang="en-US" altLang="ja-JP" sz="1100" dirty="0">
              <a:latin typeface="+mn-ea"/>
              <a:ea typeface="+mn-ea"/>
              <a:cs typeface="Arial" panose="020B0604020202020204" pitchFamily="34" charset="0"/>
            </a:endParaRPr>
          </a:p>
          <a:p>
            <a:r>
              <a:rPr lang="en-US" altLang="ja-JP" sz="1100" dirty="0">
                <a:latin typeface="+mn-ea"/>
                <a:ea typeface="+mn-ea"/>
                <a:cs typeface="Arial" panose="020B0604020202020204" pitchFamily="34" charset="0"/>
              </a:rPr>
              <a:t>【</a:t>
            </a:r>
            <a:r>
              <a:rPr lang="ja-JP" altLang="en-US" sz="1100" dirty="0">
                <a:latin typeface="+mn-ea"/>
                <a:ea typeface="+mn-ea"/>
                <a:cs typeface="Arial" panose="020B0604020202020204" pitchFamily="34" charset="0"/>
              </a:rPr>
              <a:t>対象申請</a:t>
            </a:r>
            <a:r>
              <a:rPr lang="en-US" altLang="ja-JP" sz="1100" dirty="0">
                <a:latin typeface="+mn-ea"/>
                <a:ea typeface="+mn-ea"/>
                <a:cs typeface="Arial" panose="020B0604020202020204" pitchFamily="34" charset="0"/>
              </a:rPr>
              <a:t>】</a:t>
            </a:r>
            <a:endParaRPr lang="ja-JP" altLang="en-US" sz="1100" dirty="0">
              <a:latin typeface="+mn-ea"/>
              <a:ea typeface="+mn-ea"/>
              <a:cs typeface="Arial" panose="020B0604020202020204" pitchFamily="34" charset="0"/>
            </a:endParaRPr>
          </a:p>
          <a:p>
            <a:r>
              <a:rPr lang="ja-JP" altLang="en-US" sz="1100" dirty="0">
                <a:latin typeface="+mn-ea"/>
                <a:ea typeface="+mn-ea"/>
                <a:cs typeface="Arial" panose="020B0604020202020204" pitchFamily="34" charset="0"/>
              </a:rPr>
              <a:t>交通費申請・出張申請・海外出張申請</a:t>
            </a:r>
          </a:p>
          <a:p>
            <a:endParaRPr lang="en-US" altLang="ja-JP" sz="1100" dirty="0">
              <a:latin typeface="+mn-ea"/>
              <a:ea typeface="+mn-ea"/>
              <a:cs typeface="Arial" panose="020B0604020202020204" pitchFamily="34" charset="0"/>
            </a:endParaRPr>
          </a:p>
          <a:p>
            <a:r>
              <a:rPr lang="en-US" altLang="ja-JP" sz="1100" dirty="0">
                <a:latin typeface="+mn-ea"/>
                <a:ea typeface="+mn-ea"/>
                <a:cs typeface="Arial" panose="020B0604020202020204" pitchFamily="34" charset="0"/>
              </a:rPr>
              <a:t>【</a:t>
            </a:r>
            <a:r>
              <a:rPr lang="ja-JP" altLang="en-US" sz="1100" dirty="0">
                <a:latin typeface="+mn-ea"/>
                <a:ea typeface="+mn-ea"/>
                <a:cs typeface="Arial" panose="020B0604020202020204" pitchFamily="34" charset="0"/>
              </a:rPr>
              <a:t>留意事項</a:t>
            </a:r>
            <a:r>
              <a:rPr lang="en-US" altLang="ja-JP" sz="1100" dirty="0">
                <a:latin typeface="+mn-ea"/>
                <a:ea typeface="+mn-ea"/>
                <a:cs typeface="Arial" panose="020B0604020202020204" pitchFamily="34" charset="0"/>
              </a:rPr>
              <a:t>】</a:t>
            </a:r>
            <a:endParaRPr lang="ja-JP" altLang="en-US" sz="1100" dirty="0">
              <a:latin typeface="+mn-ea"/>
              <a:ea typeface="+mn-ea"/>
              <a:cs typeface="Arial" panose="020B0604020202020204" pitchFamily="34" charset="0"/>
            </a:endParaRPr>
          </a:p>
          <a:p>
            <a:r>
              <a:rPr lang="ja-JP" altLang="en-US" sz="1100" dirty="0">
                <a:latin typeface="+mn-ea"/>
                <a:ea typeface="+mn-ea"/>
                <a:cs typeface="Arial" panose="020B0604020202020204" pitchFamily="34" charset="0"/>
              </a:rPr>
              <a:t>手入力で乗車場所・降車場所を入力する場合、</a:t>
            </a:r>
          </a:p>
          <a:p>
            <a:r>
              <a:rPr lang="ja-JP" altLang="en-US" sz="1100" dirty="0">
                <a:latin typeface="+mn-ea"/>
                <a:ea typeface="+mn-ea"/>
                <a:cs typeface="Arial" panose="020B0604020202020204" pitchFamily="34" charset="0"/>
              </a:rPr>
              <a:t>場所を入力後、該当の利用沿線を選択する必要があります。</a:t>
            </a:r>
            <a:endParaRPr lang="en-US" altLang="ja-JP" sz="1100" dirty="0">
              <a:latin typeface="+mn-ea"/>
              <a:ea typeface="+mn-ea"/>
              <a:cs typeface="Arial" panose="020B0604020202020204" pitchFamily="34" charset="0"/>
            </a:endParaRPr>
          </a:p>
          <a:p>
            <a:r>
              <a:rPr lang="ja-JP" altLang="en-US" sz="1100" dirty="0">
                <a:latin typeface="+mn-ea"/>
                <a:ea typeface="+mn-ea"/>
                <a:cs typeface="Arial" panose="020B0604020202020204" pitchFamily="34" charset="0"/>
              </a:rPr>
              <a:t>経路検索前に利用日の入力してください。</a:t>
            </a:r>
          </a:p>
          <a:p>
            <a:r>
              <a:rPr lang="en-US" altLang="ja-JP" sz="1100" dirty="0">
                <a:latin typeface="+mn-ea"/>
                <a:ea typeface="+mn-ea"/>
                <a:cs typeface="Arial" panose="020B0604020202020204" pitchFamily="34" charset="0"/>
              </a:rPr>
              <a:t>※</a:t>
            </a:r>
            <a:r>
              <a:rPr lang="ja-JP" altLang="en-US" sz="1100" dirty="0">
                <a:latin typeface="+mn-ea"/>
                <a:ea typeface="+mn-ea"/>
                <a:cs typeface="Arial" panose="020B0604020202020204" pitchFamily="34" charset="0"/>
              </a:rPr>
              <a:t>検索結果が日によって変わってしまう恐れがあるため。</a:t>
            </a:r>
          </a:p>
          <a:p>
            <a:endParaRPr lang="ja-JP" altLang="en-US" sz="1100" dirty="0">
              <a:latin typeface="+mn-ea"/>
              <a:ea typeface="+mn-ea"/>
              <a:cs typeface="Arial" panose="020B0604020202020204" pitchFamily="34" charset="0"/>
            </a:endParaRPr>
          </a:p>
        </p:txBody>
      </p:sp>
      <p:grpSp>
        <p:nvGrpSpPr>
          <p:cNvPr id="11" name="グループ化 10">
            <a:extLst>
              <a:ext uri="{FF2B5EF4-FFF2-40B4-BE49-F238E27FC236}">
                <a16:creationId xmlns:a16="http://schemas.microsoft.com/office/drawing/2014/main" id="{68608363-CC64-7D86-9B46-37CD7C16CBAD}"/>
              </a:ext>
            </a:extLst>
          </p:cNvPr>
          <p:cNvGrpSpPr/>
          <p:nvPr/>
        </p:nvGrpSpPr>
        <p:grpSpPr>
          <a:xfrm>
            <a:off x="567262" y="3171103"/>
            <a:ext cx="5705476" cy="2576513"/>
            <a:chOff x="567262" y="3171103"/>
            <a:chExt cx="5705476" cy="2576513"/>
          </a:xfrm>
        </p:grpSpPr>
        <p:pic>
          <p:nvPicPr>
            <p:cNvPr id="9" name="図 8">
              <a:extLst>
                <a:ext uri="{FF2B5EF4-FFF2-40B4-BE49-F238E27FC236}">
                  <a16:creationId xmlns:a16="http://schemas.microsoft.com/office/drawing/2014/main" id="{D060E0C6-A37E-08B8-5560-00DAEF2AC1F8}"/>
                </a:ext>
              </a:extLst>
            </p:cNvPr>
            <p:cNvPicPr>
              <a:picLocks noChangeAspect="1"/>
            </p:cNvPicPr>
            <p:nvPr/>
          </p:nvPicPr>
          <p:blipFill rotWithShape="1">
            <a:blip r:embed="rId2"/>
            <a:srcRect l="799" t="1605" r="689" b="2346"/>
            <a:stretch/>
          </p:blipFill>
          <p:spPr>
            <a:xfrm>
              <a:off x="567262" y="3171103"/>
              <a:ext cx="5705476" cy="2576513"/>
            </a:xfrm>
            <a:prstGeom prst="rect">
              <a:avLst/>
            </a:prstGeom>
            <a:effectLst>
              <a:outerShdw blurRad="63500" sx="102000" sy="102000" algn="ctr" rotWithShape="0">
                <a:prstClr val="black">
                  <a:alpha val="40000"/>
                </a:prstClr>
              </a:outerShdw>
            </a:effectLst>
          </p:spPr>
        </p:pic>
        <p:sp>
          <p:nvSpPr>
            <p:cNvPr id="10" name="四角形: 角を丸くする 9">
              <a:extLst>
                <a:ext uri="{FF2B5EF4-FFF2-40B4-BE49-F238E27FC236}">
                  <a16:creationId xmlns:a16="http://schemas.microsoft.com/office/drawing/2014/main" id="{C3BEEC06-7F4A-D15F-60CE-42258AA1F73C}"/>
                </a:ext>
              </a:extLst>
            </p:cNvPr>
            <p:cNvSpPr/>
            <p:nvPr/>
          </p:nvSpPr>
          <p:spPr>
            <a:xfrm>
              <a:off x="1930399" y="5003046"/>
              <a:ext cx="1673226" cy="20257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spTree>
    <p:extLst>
      <p:ext uri="{BB962C8B-B14F-4D97-AF65-F5344CB8AC3E}">
        <p14:creationId xmlns:p14="http://schemas.microsoft.com/office/powerpoint/2010/main" val="1228728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8C781-7AB8-9689-ABB1-6E237614347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2FE0601-5A06-0C3C-099B-9EBFD67BFEF1}"/>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10 </a:t>
            </a:r>
            <a:r>
              <a:rPr kumimoji="1" lang="ja-JP" altLang="en-US" dirty="0">
                <a:ln w="12700">
                  <a:solidFill>
                    <a:schemeClr val="bg2"/>
                  </a:solidFill>
                </a:ln>
                <a:solidFill>
                  <a:schemeClr val="bg2"/>
                </a:solidFill>
              </a:rPr>
              <a:t>申請の確認をする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68066EB2-CDD7-9857-F018-EE85B6AC255C}"/>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31</a:t>
            </a:fld>
            <a:endParaRPr lang="ja-JP" altLang="en-US" dirty="0"/>
          </a:p>
        </p:txBody>
      </p:sp>
      <p:sp>
        <p:nvSpPr>
          <p:cNvPr id="2" name="四角形: 角を丸くする 1">
            <a:extLst>
              <a:ext uri="{FF2B5EF4-FFF2-40B4-BE49-F238E27FC236}">
                <a16:creationId xmlns:a16="http://schemas.microsoft.com/office/drawing/2014/main" id="{8E8BC18F-D079-6BA0-27AE-6432BC9B1A32}"/>
              </a:ext>
            </a:extLst>
          </p:cNvPr>
          <p:cNvSpPr/>
          <p:nvPr/>
        </p:nvSpPr>
        <p:spPr>
          <a:xfrm>
            <a:off x="369000"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確認したい申請の一覧をクリックします。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       ※1</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3</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の方法で申請内容を確認できます。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97BE10DD-06B9-A9AA-B4CB-97DC72195E21}"/>
              </a:ext>
            </a:extLst>
          </p:cNvPr>
          <p:cNvSpPr/>
          <p:nvPr/>
        </p:nvSpPr>
        <p:spPr>
          <a:xfrm>
            <a:off x="369000" y="5148038"/>
            <a:ext cx="6116079" cy="3811347"/>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申請データ一覧の画面へ遷移します。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85914C2D-6EEF-FE97-123B-A64C33A104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8" name="グラフィックス 7" descr="再生 単色塗りつぶし">
            <a:extLst>
              <a:ext uri="{FF2B5EF4-FFF2-40B4-BE49-F238E27FC236}">
                <a16:creationId xmlns:a16="http://schemas.microsoft.com/office/drawing/2014/main" id="{581DC361-E4A7-D7D8-6554-C4C83D3E7B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0" y="8814074"/>
            <a:ext cx="231627" cy="456907"/>
          </a:xfrm>
          <a:prstGeom prst="rect">
            <a:avLst/>
          </a:prstGeom>
        </p:spPr>
      </p:pic>
      <p:pic>
        <p:nvPicPr>
          <p:cNvPr id="4" name="図 3">
            <a:extLst>
              <a:ext uri="{FF2B5EF4-FFF2-40B4-BE49-F238E27FC236}">
                <a16:creationId xmlns:a16="http://schemas.microsoft.com/office/drawing/2014/main" id="{06D232CD-D5FF-9FB3-E1CE-D5F196E75FC5}"/>
              </a:ext>
            </a:extLst>
          </p:cNvPr>
          <p:cNvPicPr>
            <a:picLocks noChangeAspect="1"/>
          </p:cNvPicPr>
          <p:nvPr/>
        </p:nvPicPr>
        <p:blipFill rotWithShape="1">
          <a:blip r:embed="rId4"/>
          <a:srcRect t="-692" b="393"/>
          <a:stretch/>
        </p:blipFill>
        <p:spPr>
          <a:xfrm>
            <a:off x="951625" y="1903842"/>
            <a:ext cx="4951932" cy="2099014"/>
          </a:xfrm>
          <a:prstGeom prst="rect">
            <a:avLst/>
          </a:prstGeom>
          <a:effectLst>
            <a:outerShdw blurRad="63500" sx="102000" sy="102000" algn="ctr" rotWithShape="0">
              <a:prstClr val="black">
                <a:alpha val="40000"/>
              </a:prstClr>
            </a:outerShdw>
          </a:effectLst>
        </p:spPr>
      </p:pic>
      <p:sp>
        <p:nvSpPr>
          <p:cNvPr id="5" name="四角形: 角を丸くする 4">
            <a:extLst>
              <a:ext uri="{FF2B5EF4-FFF2-40B4-BE49-F238E27FC236}">
                <a16:creationId xmlns:a16="http://schemas.microsoft.com/office/drawing/2014/main" id="{2EB8220C-C810-E959-E1B1-5DDF41F3CA20}"/>
              </a:ext>
            </a:extLst>
          </p:cNvPr>
          <p:cNvSpPr/>
          <p:nvPr/>
        </p:nvSpPr>
        <p:spPr>
          <a:xfrm>
            <a:off x="1016000" y="2917630"/>
            <a:ext cx="823383" cy="231627"/>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7" name="図 6">
            <a:extLst>
              <a:ext uri="{FF2B5EF4-FFF2-40B4-BE49-F238E27FC236}">
                <a16:creationId xmlns:a16="http://schemas.microsoft.com/office/drawing/2014/main" id="{C4AB0590-894B-850A-2421-454AD5F4D113}"/>
              </a:ext>
            </a:extLst>
          </p:cNvPr>
          <p:cNvPicPr>
            <a:picLocks noChangeAspect="1"/>
          </p:cNvPicPr>
          <p:nvPr/>
        </p:nvPicPr>
        <p:blipFill>
          <a:blip r:embed="rId5"/>
          <a:srcRect t="55" b="7796"/>
          <a:stretch/>
        </p:blipFill>
        <p:spPr>
          <a:xfrm>
            <a:off x="1066411" y="5736170"/>
            <a:ext cx="4725178" cy="3084033"/>
          </a:xfrm>
          <a:prstGeom prst="rect">
            <a:avLst/>
          </a:prstGeom>
          <a:effectLst>
            <a:outerShdw blurRad="63500" sx="102000" sy="102000" algn="ctr" rotWithShape="0">
              <a:prstClr val="black">
                <a:alpha val="40000"/>
              </a:prstClr>
            </a:outerShdw>
          </a:effectLst>
        </p:spPr>
      </p:pic>
      <p:sp>
        <p:nvSpPr>
          <p:cNvPr id="6" name="四角形: 角を丸くする 5">
            <a:extLst>
              <a:ext uri="{FF2B5EF4-FFF2-40B4-BE49-F238E27FC236}">
                <a16:creationId xmlns:a16="http://schemas.microsoft.com/office/drawing/2014/main" id="{5706EC43-8BA7-5B68-B9E8-C83CFE396D24}"/>
              </a:ext>
            </a:extLst>
          </p:cNvPr>
          <p:cNvSpPr/>
          <p:nvPr/>
        </p:nvSpPr>
        <p:spPr>
          <a:xfrm>
            <a:off x="4206875" y="3108325"/>
            <a:ext cx="363538" cy="17780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9" name="四角形: 角を丸くする 8">
            <a:extLst>
              <a:ext uri="{FF2B5EF4-FFF2-40B4-BE49-F238E27FC236}">
                <a16:creationId xmlns:a16="http://schemas.microsoft.com/office/drawing/2014/main" id="{A10809E7-3DC5-0EBE-597F-3E24D485B810}"/>
              </a:ext>
            </a:extLst>
          </p:cNvPr>
          <p:cNvSpPr/>
          <p:nvPr/>
        </p:nvSpPr>
        <p:spPr>
          <a:xfrm>
            <a:off x="1216025" y="3737389"/>
            <a:ext cx="385497" cy="17780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0" name="四角形: 角を丸くする 9">
            <a:extLst>
              <a:ext uri="{FF2B5EF4-FFF2-40B4-BE49-F238E27FC236}">
                <a16:creationId xmlns:a16="http://schemas.microsoft.com/office/drawing/2014/main" id="{2541CD3A-7B98-F1ED-E6DA-0EEE038EA8A3}"/>
              </a:ext>
            </a:extLst>
          </p:cNvPr>
          <p:cNvSpPr/>
          <p:nvPr/>
        </p:nvSpPr>
        <p:spPr>
          <a:xfrm>
            <a:off x="4206875" y="1960245"/>
            <a:ext cx="363538" cy="177800"/>
          </a:xfrm>
          <a:prstGeom prst="roundRect">
            <a:avLst>
              <a:gd name="adj" fmla="val 7425"/>
            </a:avLst>
          </a:prstGeom>
          <a:noFill/>
          <a:ln w="38100">
            <a:solidFill>
              <a:srgbClr val="FFCA0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1" name="楕円 10">
            <a:extLst>
              <a:ext uri="{FF2B5EF4-FFF2-40B4-BE49-F238E27FC236}">
                <a16:creationId xmlns:a16="http://schemas.microsoft.com/office/drawing/2014/main" id="{7ACFDD0C-5C5F-D6F7-2E60-2A90EAAED3BA}"/>
              </a:ext>
            </a:extLst>
          </p:cNvPr>
          <p:cNvSpPr/>
          <p:nvPr/>
        </p:nvSpPr>
        <p:spPr>
          <a:xfrm>
            <a:off x="663625" y="2889443"/>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2" name="楕円 11">
            <a:extLst>
              <a:ext uri="{FF2B5EF4-FFF2-40B4-BE49-F238E27FC236}">
                <a16:creationId xmlns:a16="http://schemas.microsoft.com/office/drawing/2014/main" id="{86E438C7-3503-71C9-F366-59C11226DB42}"/>
              </a:ext>
            </a:extLst>
          </p:cNvPr>
          <p:cNvSpPr/>
          <p:nvPr/>
        </p:nvSpPr>
        <p:spPr>
          <a:xfrm>
            <a:off x="663625" y="3682289"/>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3" name="楕円 12">
            <a:extLst>
              <a:ext uri="{FF2B5EF4-FFF2-40B4-BE49-F238E27FC236}">
                <a16:creationId xmlns:a16="http://schemas.microsoft.com/office/drawing/2014/main" id="{8E92000F-9726-06BD-622A-76009AF27F55}"/>
              </a:ext>
            </a:extLst>
          </p:cNvPr>
          <p:cNvSpPr/>
          <p:nvPr/>
        </p:nvSpPr>
        <p:spPr>
          <a:xfrm>
            <a:off x="4244644" y="3346499"/>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71982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E69A0-289D-F05B-D98C-B6FB1F20A2A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D03A422-B480-CE0F-6002-F7DB74DCC73A}"/>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10 </a:t>
            </a:r>
            <a:r>
              <a:rPr kumimoji="1" lang="ja-JP" altLang="en-US" dirty="0">
                <a:ln w="12700">
                  <a:solidFill>
                    <a:schemeClr val="bg2"/>
                  </a:solidFill>
                </a:ln>
                <a:solidFill>
                  <a:schemeClr val="bg2"/>
                </a:solidFill>
              </a:rPr>
              <a:t>申請の確認をする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5B83E229-2338-9E82-1956-467A8B60E99E}"/>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32</a:t>
            </a:fld>
            <a:endParaRPr lang="ja-JP" altLang="en-US" dirty="0"/>
          </a:p>
        </p:txBody>
      </p:sp>
      <p:sp>
        <p:nvSpPr>
          <p:cNvPr id="2" name="四角形: 角を丸くする 1">
            <a:extLst>
              <a:ext uri="{FF2B5EF4-FFF2-40B4-BE49-F238E27FC236}">
                <a16:creationId xmlns:a16="http://schemas.microsoft.com/office/drawing/2014/main" id="{732EFD5C-3E52-AB05-FAD7-6C79A327DC07}"/>
              </a:ext>
            </a:extLst>
          </p:cNvPr>
          <p:cNvSpPr/>
          <p:nvPr/>
        </p:nvSpPr>
        <p:spPr>
          <a:xfrm>
            <a:off x="370961" y="952966"/>
            <a:ext cx="6116079" cy="8006419"/>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提出した申請の承認状況を確認します。</a:t>
            </a:r>
          </a:p>
          <a:p>
            <a:pPr>
              <a:lnSpc>
                <a:spcPct val="150000"/>
              </a:lnSpc>
            </a:pP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申請書</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No.</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をクリックにて、申請内容を確認することができます。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9" name="図 8">
            <a:extLst>
              <a:ext uri="{FF2B5EF4-FFF2-40B4-BE49-F238E27FC236}">
                <a16:creationId xmlns:a16="http://schemas.microsoft.com/office/drawing/2014/main" id="{1575AEF1-A3F9-A889-991E-D02F8CB40EAB}"/>
              </a:ext>
            </a:extLst>
          </p:cNvPr>
          <p:cNvPicPr>
            <a:picLocks noChangeAspect="1"/>
          </p:cNvPicPr>
          <p:nvPr/>
        </p:nvPicPr>
        <p:blipFill rotWithShape="1">
          <a:blip r:embed="rId2"/>
          <a:srcRect l="3923" r="3923"/>
          <a:stretch/>
        </p:blipFill>
        <p:spPr>
          <a:xfrm>
            <a:off x="631092" y="2281837"/>
            <a:ext cx="5595816" cy="3001670"/>
          </a:xfrm>
          <a:prstGeom prst="rect">
            <a:avLst/>
          </a:prstGeom>
          <a:effectLst>
            <a:outerShdw blurRad="63500" sx="102000" sy="102000" algn="ctr" rotWithShape="0">
              <a:prstClr val="black">
                <a:alpha val="40000"/>
              </a:prstClr>
            </a:outerShdw>
          </a:effectLst>
        </p:spPr>
      </p:pic>
      <p:sp>
        <p:nvSpPr>
          <p:cNvPr id="10" name="テキスト ボックス 9">
            <a:extLst>
              <a:ext uri="{FF2B5EF4-FFF2-40B4-BE49-F238E27FC236}">
                <a16:creationId xmlns:a16="http://schemas.microsoft.com/office/drawing/2014/main" id="{1A4D2712-7E1D-9BED-55CD-93B1B5AE124D}"/>
              </a:ext>
            </a:extLst>
          </p:cNvPr>
          <p:cNvSpPr txBox="1"/>
          <p:nvPr/>
        </p:nvSpPr>
        <p:spPr>
          <a:xfrm>
            <a:off x="367039" y="5504382"/>
            <a:ext cx="6120000" cy="1107996"/>
          </a:xfrm>
          <a:prstGeom prst="rect">
            <a:avLst/>
          </a:prstGeom>
          <a:noFill/>
        </p:spPr>
        <p:txBody>
          <a:bodyPr wrap="square" rtlCol="0">
            <a:spAutoFit/>
          </a:bodyPr>
          <a:lstStyle/>
          <a:p>
            <a:r>
              <a:rPr kumimoji="1" lang="en-US" altLang="ja-JP" sz="1100" dirty="0">
                <a:latin typeface="+mn-ea"/>
                <a:ea typeface="+mn-ea"/>
                <a:cs typeface="Arial" panose="020B0604020202020204" pitchFamily="34" charset="0"/>
              </a:rPr>
              <a:t>【</a:t>
            </a:r>
            <a:r>
              <a:rPr kumimoji="1" lang="ja-JP" altLang="en-US" sz="1100" dirty="0">
                <a:latin typeface="+mn-ea"/>
                <a:ea typeface="+mn-ea"/>
                <a:cs typeface="Arial" panose="020B0604020202020204" pitchFamily="34" charset="0"/>
              </a:rPr>
              <a:t>コピー</a:t>
            </a:r>
            <a:r>
              <a:rPr kumimoji="1" lang="en-US" altLang="ja-JP" sz="1100" dirty="0">
                <a:latin typeface="+mn-ea"/>
                <a:ea typeface="+mn-ea"/>
                <a:cs typeface="Arial" panose="020B0604020202020204" pitchFamily="34" charset="0"/>
              </a:rPr>
              <a:t>】</a:t>
            </a:r>
            <a:endParaRPr kumimoji="1" lang="ja-JP" altLang="en-US" sz="1100" dirty="0">
              <a:latin typeface="+mn-ea"/>
              <a:ea typeface="+mn-ea"/>
              <a:cs typeface="Arial" panose="020B0604020202020204" pitchFamily="34" charset="0"/>
            </a:endParaRPr>
          </a:p>
          <a:p>
            <a:r>
              <a:rPr kumimoji="1" lang="ja-JP" altLang="en-US" sz="1100" dirty="0">
                <a:latin typeface="+mn-ea"/>
                <a:ea typeface="+mn-ea"/>
                <a:cs typeface="Arial" panose="020B0604020202020204" pitchFamily="34" charset="0"/>
              </a:rPr>
              <a:t>提出した申請をコピーし、利用できます。</a:t>
            </a:r>
          </a:p>
          <a:p>
            <a:endParaRPr kumimoji="1" lang="ja-JP" altLang="en-US" sz="1100" dirty="0">
              <a:latin typeface="+mn-ea"/>
              <a:ea typeface="+mn-ea"/>
              <a:cs typeface="Arial" panose="020B0604020202020204" pitchFamily="34" charset="0"/>
            </a:endParaRPr>
          </a:p>
          <a:p>
            <a:r>
              <a:rPr kumimoji="1" lang="en-US" altLang="ja-JP" sz="1100" dirty="0">
                <a:latin typeface="+mn-ea"/>
                <a:ea typeface="+mn-ea"/>
                <a:cs typeface="Arial" panose="020B0604020202020204" pitchFamily="34" charset="0"/>
              </a:rPr>
              <a:t>【</a:t>
            </a:r>
            <a:r>
              <a:rPr kumimoji="1" lang="ja-JP" altLang="en-US" sz="1100" dirty="0">
                <a:latin typeface="+mn-ea"/>
                <a:ea typeface="+mn-ea"/>
                <a:cs typeface="Arial" panose="020B0604020202020204" pitchFamily="34" charset="0"/>
              </a:rPr>
              <a:t>ダウンロード</a:t>
            </a:r>
            <a:r>
              <a:rPr kumimoji="1" lang="en-US" altLang="ja-JP" sz="1100" dirty="0">
                <a:latin typeface="+mn-ea"/>
                <a:ea typeface="+mn-ea"/>
                <a:cs typeface="Arial" panose="020B0604020202020204" pitchFamily="34" charset="0"/>
              </a:rPr>
              <a:t>】</a:t>
            </a:r>
            <a:endParaRPr kumimoji="1" lang="ja-JP" altLang="en-US" sz="1100" dirty="0">
              <a:latin typeface="+mn-ea"/>
              <a:ea typeface="+mn-ea"/>
              <a:cs typeface="Arial" panose="020B0604020202020204" pitchFamily="34" charset="0"/>
            </a:endParaRPr>
          </a:p>
          <a:p>
            <a:r>
              <a:rPr kumimoji="1" lang="ja-JP" altLang="en-US" sz="1100" dirty="0">
                <a:latin typeface="+mn-ea"/>
                <a:ea typeface="+mn-ea"/>
                <a:cs typeface="Arial" panose="020B0604020202020204" pitchFamily="34" charset="0"/>
              </a:rPr>
              <a:t>提出した申請をダウンロードできます。</a:t>
            </a:r>
          </a:p>
          <a:p>
            <a:endParaRPr kumimoji="1" lang="ja-JP" altLang="en-US" sz="1100" dirty="0">
              <a:latin typeface="+mn-ea"/>
              <a:ea typeface="+mn-ea"/>
              <a:cs typeface="Arial" panose="020B0604020202020204" pitchFamily="34" charset="0"/>
            </a:endParaRPr>
          </a:p>
        </p:txBody>
      </p:sp>
      <p:sp>
        <p:nvSpPr>
          <p:cNvPr id="4" name="四角形: 角を丸くする 3">
            <a:extLst>
              <a:ext uri="{FF2B5EF4-FFF2-40B4-BE49-F238E27FC236}">
                <a16:creationId xmlns:a16="http://schemas.microsoft.com/office/drawing/2014/main" id="{B934800F-764C-7E8E-53F6-4B62AB31CCFE}"/>
              </a:ext>
            </a:extLst>
          </p:cNvPr>
          <p:cNvSpPr/>
          <p:nvPr/>
        </p:nvSpPr>
        <p:spPr>
          <a:xfrm>
            <a:off x="1823720" y="4724399"/>
            <a:ext cx="963863" cy="57375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677248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BC8AB-355A-3C86-5FBC-F5E04A92870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16B2287-8004-1001-CECA-7A65B89A8FC0}"/>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11 </a:t>
            </a:r>
            <a:r>
              <a:rPr kumimoji="1" lang="ja-JP" altLang="en-US" dirty="0">
                <a:ln w="12700">
                  <a:solidFill>
                    <a:schemeClr val="bg2"/>
                  </a:solidFill>
                </a:ln>
                <a:solidFill>
                  <a:schemeClr val="bg2"/>
                </a:solidFill>
              </a:rPr>
              <a:t>通知を確認する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3C7D3E13-CE91-BD23-1AB1-46F601E41025}"/>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33</a:t>
            </a:fld>
            <a:endParaRPr lang="ja-JP" altLang="en-US" dirty="0"/>
          </a:p>
        </p:txBody>
      </p:sp>
      <p:sp>
        <p:nvSpPr>
          <p:cNvPr id="2" name="四角形: 角を丸くする 1">
            <a:extLst>
              <a:ext uri="{FF2B5EF4-FFF2-40B4-BE49-F238E27FC236}">
                <a16:creationId xmlns:a16="http://schemas.microsoft.com/office/drawing/2014/main" id="{48B3AB02-9241-0A98-8FAB-B5AE51240733}"/>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［通知］をクリックします。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A6087A4C-9FD8-8544-D9D1-F9AED3F34CAF}"/>
              </a:ext>
            </a:extLst>
          </p:cNvPr>
          <p:cNvSpPr/>
          <p:nvPr/>
        </p:nvSpPr>
        <p:spPr>
          <a:xfrm>
            <a:off x="369000" y="5148038"/>
            <a:ext cx="6116079" cy="3811347"/>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ja-JP" altLang="en-US" sz="1100" dirty="0">
                <a:ln w="25400">
                  <a:noFill/>
                </a:ln>
                <a:solidFill>
                  <a:sysClr val="windowText" lastClr="000000"/>
                </a:solidFill>
                <a:latin typeface="HG丸ｺﾞｼｯｸM-PRO" panose="020F0600000000000000" pitchFamily="50" charset="-128"/>
                <a:ea typeface="HG丸ｺﾞｼｯｸM-PRO" panose="020F0600000000000000" pitchFamily="50" charset="-128"/>
              </a:rPr>
              <a:t>［</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未確認通知］タブにて通知内容を確認できます。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07131642-8F28-53B9-E487-5A89100D09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8" name="グラフィックス 7" descr="再生 単色塗りつぶし">
            <a:extLst>
              <a:ext uri="{FF2B5EF4-FFF2-40B4-BE49-F238E27FC236}">
                <a16:creationId xmlns:a16="http://schemas.microsoft.com/office/drawing/2014/main" id="{9B8707C1-804C-3240-6A7C-478517331A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0" y="8814074"/>
            <a:ext cx="231627" cy="456907"/>
          </a:xfrm>
          <a:prstGeom prst="rect">
            <a:avLst/>
          </a:prstGeom>
        </p:spPr>
      </p:pic>
      <p:pic>
        <p:nvPicPr>
          <p:cNvPr id="9" name="図 8">
            <a:extLst>
              <a:ext uri="{FF2B5EF4-FFF2-40B4-BE49-F238E27FC236}">
                <a16:creationId xmlns:a16="http://schemas.microsoft.com/office/drawing/2014/main" id="{BA8A5D24-5757-EE1B-C80F-14ECD96A39CA}"/>
              </a:ext>
            </a:extLst>
          </p:cNvPr>
          <p:cNvPicPr>
            <a:picLocks noChangeAspect="1"/>
          </p:cNvPicPr>
          <p:nvPr/>
        </p:nvPicPr>
        <p:blipFill rotWithShape="1">
          <a:blip r:embed="rId4"/>
          <a:srcRect l="32571" t="55303" r="8170" b="24271"/>
          <a:stretch/>
        </p:blipFill>
        <p:spPr>
          <a:xfrm>
            <a:off x="521829" y="1805107"/>
            <a:ext cx="5814340" cy="2133600"/>
          </a:xfrm>
          <a:prstGeom prst="rect">
            <a:avLst/>
          </a:prstGeom>
          <a:ln>
            <a:noFill/>
          </a:ln>
          <a:effectLst>
            <a:outerShdw blurRad="63500" sx="102000" sy="102000" algn="ctr" rotWithShape="0">
              <a:prstClr val="black">
                <a:alpha val="40000"/>
              </a:prstClr>
            </a:outerShdw>
          </a:effectLst>
        </p:spPr>
      </p:pic>
      <p:sp>
        <p:nvSpPr>
          <p:cNvPr id="5" name="四角形: 角を丸くする 4">
            <a:extLst>
              <a:ext uri="{FF2B5EF4-FFF2-40B4-BE49-F238E27FC236}">
                <a16:creationId xmlns:a16="http://schemas.microsoft.com/office/drawing/2014/main" id="{CA084388-CA6A-D9D7-6262-D0FCB34E4E56}"/>
              </a:ext>
            </a:extLst>
          </p:cNvPr>
          <p:cNvSpPr/>
          <p:nvPr/>
        </p:nvSpPr>
        <p:spPr>
          <a:xfrm>
            <a:off x="4670169" y="1805107"/>
            <a:ext cx="572391" cy="36405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1" name="図 10">
            <a:extLst>
              <a:ext uri="{FF2B5EF4-FFF2-40B4-BE49-F238E27FC236}">
                <a16:creationId xmlns:a16="http://schemas.microsoft.com/office/drawing/2014/main" id="{7228FDF0-EA9F-4CC3-3794-C6AB09254B5E}"/>
              </a:ext>
            </a:extLst>
          </p:cNvPr>
          <p:cNvPicPr>
            <a:picLocks noChangeAspect="1"/>
          </p:cNvPicPr>
          <p:nvPr/>
        </p:nvPicPr>
        <p:blipFill rotWithShape="1">
          <a:blip r:embed="rId5"/>
          <a:srcRect l="2690" t="6472" r="2908" b="8206"/>
          <a:stretch/>
        </p:blipFill>
        <p:spPr>
          <a:xfrm>
            <a:off x="521829" y="6093447"/>
            <a:ext cx="5814339" cy="1623936"/>
          </a:xfrm>
          <a:prstGeom prst="rect">
            <a:avLst/>
          </a:prstGeom>
          <a:effectLst>
            <a:outerShdw blurRad="63500" sx="102000" sy="102000" algn="ctr" rotWithShape="0">
              <a:prstClr val="black">
                <a:alpha val="40000"/>
              </a:prstClr>
            </a:outerShdw>
          </a:effectLst>
        </p:spPr>
      </p:pic>
      <p:sp>
        <p:nvSpPr>
          <p:cNvPr id="12" name="四角形: 角を丸くする 11">
            <a:extLst>
              <a:ext uri="{FF2B5EF4-FFF2-40B4-BE49-F238E27FC236}">
                <a16:creationId xmlns:a16="http://schemas.microsoft.com/office/drawing/2014/main" id="{BCB4414D-E08E-40C0-C5A7-ED5427D77BAA}"/>
              </a:ext>
            </a:extLst>
          </p:cNvPr>
          <p:cNvSpPr/>
          <p:nvPr/>
        </p:nvSpPr>
        <p:spPr>
          <a:xfrm>
            <a:off x="1107218" y="6936162"/>
            <a:ext cx="5228950" cy="408671"/>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3857522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24C6B-314B-DE48-DEF9-E76B2D2BBD8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65C8CF7-4E8B-7666-D949-2484E2166405}"/>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11 </a:t>
            </a:r>
            <a:r>
              <a:rPr kumimoji="1" lang="ja-JP" altLang="en-US" dirty="0">
                <a:ln w="12700">
                  <a:solidFill>
                    <a:schemeClr val="bg2"/>
                  </a:solidFill>
                </a:ln>
                <a:solidFill>
                  <a:schemeClr val="bg2"/>
                </a:solidFill>
              </a:rPr>
              <a:t>通知を確認する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B4254F4C-54DC-0B0C-229C-6B44F7C68EA9}"/>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34</a:t>
            </a:fld>
            <a:endParaRPr lang="ja-JP" altLang="en-US" dirty="0"/>
          </a:p>
        </p:txBody>
      </p:sp>
      <p:sp>
        <p:nvSpPr>
          <p:cNvPr id="16" name="四角形: 角を丸くする 15">
            <a:extLst>
              <a:ext uri="{FF2B5EF4-FFF2-40B4-BE49-F238E27FC236}">
                <a16:creationId xmlns:a16="http://schemas.microsoft.com/office/drawing/2014/main" id="{DFB23184-226A-8789-DFCE-50BB0B2FAE0E}"/>
              </a:ext>
            </a:extLst>
          </p:cNvPr>
          <p:cNvSpPr/>
          <p:nvPr/>
        </p:nvSpPr>
        <p:spPr>
          <a:xfrm>
            <a:off x="369000" y="5148039"/>
            <a:ext cx="6116079" cy="3235854"/>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［削除］をクリックします。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0" name="四角形: 角を丸くする 9">
            <a:extLst>
              <a:ext uri="{FF2B5EF4-FFF2-40B4-BE49-F238E27FC236}">
                <a16:creationId xmlns:a16="http://schemas.microsoft.com/office/drawing/2014/main" id="{6B907D4E-5F63-39C1-71AC-34C47CEEEDB9}"/>
              </a:ext>
            </a:extLst>
          </p:cNvPr>
          <p:cNvSpPr/>
          <p:nvPr/>
        </p:nvSpPr>
        <p:spPr>
          <a:xfrm>
            <a:off x="369000" y="952966"/>
            <a:ext cx="6116079" cy="3811346"/>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ja-JP" altLang="en-US" sz="1100" dirty="0">
                <a:ln w="25400">
                  <a:noFill/>
                </a:ln>
                <a:solidFill>
                  <a:sysClr val="windowText" lastClr="000000"/>
                </a:solidFill>
                <a:latin typeface="HG丸ｺﾞｼｯｸM-PRO" panose="020F0600000000000000" pitchFamily="50" charset="-128"/>
                <a:ea typeface="HG丸ｺﾞｼｯｸM-PRO" panose="020F0600000000000000" pitchFamily="50" charset="-128"/>
              </a:rPr>
              <a:t>削除したい通知にチェックを入れ</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［削除］をクリックします。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14" name="図 13">
            <a:extLst>
              <a:ext uri="{FF2B5EF4-FFF2-40B4-BE49-F238E27FC236}">
                <a16:creationId xmlns:a16="http://schemas.microsoft.com/office/drawing/2014/main" id="{39556756-EF97-19BE-68CA-988FF26BC5BC}"/>
              </a:ext>
            </a:extLst>
          </p:cNvPr>
          <p:cNvPicPr>
            <a:picLocks noChangeAspect="1"/>
          </p:cNvPicPr>
          <p:nvPr/>
        </p:nvPicPr>
        <p:blipFill rotWithShape="1">
          <a:blip r:embed="rId2"/>
          <a:srcRect l="2690" t="6472" r="2908" b="8206"/>
          <a:stretch/>
        </p:blipFill>
        <p:spPr>
          <a:xfrm>
            <a:off x="540711" y="2104360"/>
            <a:ext cx="5795457" cy="1674924"/>
          </a:xfrm>
          <a:prstGeom prst="rect">
            <a:avLst/>
          </a:prstGeom>
          <a:effectLst>
            <a:outerShdw blurRad="63500" sx="102000" sy="102000" algn="ctr" rotWithShape="0">
              <a:prstClr val="black">
                <a:alpha val="40000"/>
              </a:prstClr>
            </a:outerShdw>
          </a:effectLst>
        </p:spPr>
      </p:pic>
      <p:sp>
        <p:nvSpPr>
          <p:cNvPr id="5" name="四角形: 角を丸くする 4">
            <a:extLst>
              <a:ext uri="{FF2B5EF4-FFF2-40B4-BE49-F238E27FC236}">
                <a16:creationId xmlns:a16="http://schemas.microsoft.com/office/drawing/2014/main" id="{156E845D-CBFA-3294-528C-0A336DADEB67}"/>
              </a:ext>
            </a:extLst>
          </p:cNvPr>
          <p:cNvSpPr/>
          <p:nvPr/>
        </p:nvSpPr>
        <p:spPr>
          <a:xfrm>
            <a:off x="571500" y="2790293"/>
            <a:ext cx="276225" cy="58737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5" name="四角形: 角を丸くする 14">
            <a:extLst>
              <a:ext uri="{FF2B5EF4-FFF2-40B4-BE49-F238E27FC236}">
                <a16:creationId xmlns:a16="http://schemas.microsoft.com/office/drawing/2014/main" id="{46C074EF-04EB-BED1-D609-5A35F9927EC1}"/>
              </a:ext>
            </a:extLst>
          </p:cNvPr>
          <p:cNvSpPr/>
          <p:nvPr/>
        </p:nvSpPr>
        <p:spPr>
          <a:xfrm>
            <a:off x="3315721" y="3514192"/>
            <a:ext cx="583179" cy="332077"/>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7" name="図 16">
            <a:extLst>
              <a:ext uri="{FF2B5EF4-FFF2-40B4-BE49-F238E27FC236}">
                <a16:creationId xmlns:a16="http://schemas.microsoft.com/office/drawing/2014/main" id="{57C1EF82-1B4B-0171-392B-35EC02284171}"/>
              </a:ext>
            </a:extLst>
          </p:cNvPr>
          <p:cNvPicPr>
            <a:picLocks noChangeAspect="1"/>
          </p:cNvPicPr>
          <p:nvPr/>
        </p:nvPicPr>
        <p:blipFill rotWithShape="1">
          <a:blip r:embed="rId3"/>
          <a:srcRect l="1791" t="3210" r="1530" b="4760"/>
          <a:stretch/>
        </p:blipFill>
        <p:spPr>
          <a:xfrm>
            <a:off x="1567069" y="6029773"/>
            <a:ext cx="3742739" cy="2047875"/>
          </a:xfrm>
          <a:prstGeom prst="rect">
            <a:avLst/>
          </a:prstGeom>
          <a:ln>
            <a:noFill/>
          </a:ln>
          <a:effectLst>
            <a:outerShdw blurRad="63500" sx="102000" sy="102000" algn="ctr" rotWithShape="0">
              <a:prstClr val="black">
                <a:alpha val="40000"/>
              </a:prstClr>
            </a:outerShdw>
          </a:effectLst>
        </p:spPr>
      </p:pic>
      <p:sp>
        <p:nvSpPr>
          <p:cNvPr id="18" name="四角形: 角を丸くする 17">
            <a:extLst>
              <a:ext uri="{FF2B5EF4-FFF2-40B4-BE49-F238E27FC236}">
                <a16:creationId xmlns:a16="http://schemas.microsoft.com/office/drawing/2014/main" id="{6EF7F752-1F1A-D6C1-3B21-77A662FA4B1B}"/>
              </a:ext>
            </a:extLst>
          </p:cNvPr>
          <p:cNvSpPr/>
          <p:nvPr/>
        </p:nvSpPr>
        <p:spPr>
          <a:xfrm>
            <a:off x="2908300" y="7522633"/>
            <a:ext cx="990600" cy="45455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2" name="グラフィックス 11" descr="再生 単色塗りつぶし">
            <a:extLst>
              <a:ext uri="{FF2B5EF4-FFF2-40B4-BE49-F238E27FC236}">
                <a16:creationId xmlns:a16="http://schemas.microsoft.com/office/drawing/2014/main" id="{E7A8AC90-5CB8-0A91-736A-FCC009A5FB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0711" y="4610636"/>
            <a:ext cx="231627" cy="456907"/>
          </a:xfrm>
          <a:prstGeom prst="rect">
            <a:avLst/>
          </a:prstGeom>
        </p:spPr>
      </p:pic>
      <p:grpSp>
        <p:nvGrpSpPr>
          <p:cNvPr id="28" name="グループ化 27">
            <a:extLst>
              <a:ext uri="{FF2B5EF4-FFF2-40B4-BE49-F238E27FC236}">
                <a16:creationId xmlns:a16="http://schemas.microsoft.com/office/drawing/2014/main" id="{326A8EE3-2972-3CCA-5888-1ADFC619F606}"/>
              </a:ext>
            </a:extLst>
          </p:cNvPr>
          <p:cNvGrpSpPr/>
          <p:nvPr/>
        </p:nvGrpSpPr>
        <p:grpSpPr>
          <a:xfrm>
            <a:off x="369000" y="8529070"/>
            <a:ext cx="6120000" cy="945130"/>
            <a:chOff x="189000" y="4326247"/>
            <a:chExt cx="6480000" cy="1235166"/>
          </a:xfrm>
        </p:grpSpPr>
        <p:sp>
          <p:nvSpPr>
            <p:cNvPr id="29" name="四角形: 角を丸くする 28">
              <a:extLst>
                <a:ext uri="{FF2B5EF4-FFF2-40B4-BE49-F238E27FC236}">
                  <a16:creationId xmlns:a16="http://schemas.microsoft.com/office/drawing/2014/main" id="{A0C2F672-A57A-B692-8086-81D00FB90E33}"/>
                </a:ext>
              </a:extLst>
            </p:cNvPr>
            <p:cNvSpPr/>
            <p:nvPr/>
          </p:nvSpPr>
          <p:spPr>
            <a:xfrm>
              <a:off x="189000" y="4432302"/>
              <a:ext cx="6480000" cy="1129111"/>
            </a:xfrm>
            <a:prstGeom prst="roundRect">
              <a:avLst>
                <a:gd name="adj" fmla="val 60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lang="ja-JP" altLang="en-US" sz="1100" dirty="0">
                  <a:solidFill>
                    <a:srgbClr val="FF0000"/>
                  </a:solidFill>
                  <a:latin typeface="HG丸ｺﾞｼｯｸM-PRO" panose="020F0600000000000000" pitchFamily="50" charset="-128"/>
                  <a:ea typeface="HG丸ｺﾞｼｯｸM-PRO" panose="020F0600000000000000" pitchFamily="50" charset="-128"/>
                </a:rPr>
                <a:t>・トップページの「通知」の通知は、［未確認通知］タブに表示される通知の件数が表示されます。</a:t>
              </a:r>
              <a:endParaRPr lang="en-US" altLang="ja-JP" sz="1100" dirty="0">
                <a:solidFill>
                  <a:srgbClr val="FF0000"/>
                </a:solidFill>
                <a:latin typeface="HG丸ｺﾞｼｯｸM-PRO" panose="020F0600000000000000" pitchFamily="50" charset="-128"/>
                <a:ea typeface="HG丸ｺﾞｼｯｸM-PRO" panose="020F0600000000000000" pitchFamily="50" charset="-128"/>
              </a:endParaRPr>
            </a:p>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・通知を削除すると、［通知履歴］タブに通知内容が表示されます。</a:t>
              </a:r>
            </a:p>
          </p:txBody>
        </p:sp>
        <p:grpSp>
          <p:nvGrpSpPr>
            <p:cNvPr id="31" name="グループ化 30">
              <a:extLst>
                <a:ext uri="{FF2B5EF4-FFF2-40B4-BE49-F238E27FC236}">
                  <a16:creationId xmlns:a16="http://schemas.microsoft.com/office/drawing/2014/main" id="{1A4D66D7-BE87-D877-4DE5-C059E656631E}"/>
                </a:ext>
              </a:extLst>
            </p:cNvPr>
            <p:cNvGrpSpPr/>
            <p:nvPr/>
          </p:nvGrpSpPr>
          <p:grpSpPr>
            <a:xfrm>
              <a:off x="404308" y="4326247"/>
              <a:ext cx="699405" cy="203106"/>
              <a:chOff x="347158" y="4326247"/>
              <a:chExt cx="699405" cy="203106"/>
            </a:xfrm>
          </p:grpSpPr>
          <p:sp>
            <p:nvSpPr>
              <p:cNvPr id="32" name="正方形/長方形 31">
                <a:extLst>
                  <a:ext uri="{FF2B5EF4-FFF2-40B4-BE49-F238E27FC236}">
                    <a16:creationId xmlns:a16="http://schemas.microsoft.com/office/drawing/2014/main" id="{0E521049-B615-D408-7C28-7794E32F292F}"/>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33" name="グラフィックス 32" descr="警告 単色塗りつぶし">
                <a:extLst>
                  <a:ext uri="{FF2B5EF4-FFF2-40B4-BE49-F238E27FC236}">
                    <a16:creationId xmlns:a16="http://schemas.microsoft.com/office/drawing/2014/main" id="{56D8954C-A310-2DBB-609D-E1635DF041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1884222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5C94775-F5E5-2468-6976-CB80C2044F4D}"/>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F9095CA-206E-BFB6-C368-C3A817D5EFE3}"/>
              </a:ext>
            </a:extLst>
          </p:cNvPr>
          <p:cNvSpPr/>
          <p:nvPr/>
        </p:nvSpPr>
        <p:spPr>
          <a:xfrm>
            <a:off x="2708999" y="237943"/>
            <a:ext cx="1440000" cy="1440000"/>
          </a:xfrm>
          <a:prstGeom prst="ellipse">
            <a:avLst/>
          </a:prstGeom>
          <a:solidFill>
            <a:schemeClr val="accent1"/>
          </a:solid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3</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D27A3F52-0D91-9530-7B04-C2C4684E509C}"/>
              </a:ext>
            </a:extLst>
          </p:cNvPr>
          <p:cNvSpPr txBox="1"/>
          <p:nvPr/>
        </p:nvSpPr>
        <p:spPr>
          <a:xfrm>
            <a:off x="639000" y="4356886"/>
            <a:ext cx="5956872"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rPr>
              <a:t>申請方法（スマートフォンアプリ）</a:t>
            </a:r>
          </a:p>
        </p:txBody>
      </p:sp>
      <p:sp>
        <p:nvSpPr>
          <p:cNvPr id="4" name="テキスト ボックス 3">
            <a:extLst>
              <a:ext uri="{FF2B5EF4-FFF2-40B4-BE49-F238E27FC236}">
                <a16:creationId xmlns:a16="http://schemas.microsoft.com/office/drawing/2014/main" id="{410F1B84-C162-49B7-DE4A-0E1AB54CF5B9}"/>
              </a:ext>
            </a:extLst>
          </p:cNvPr>
          <p:cNvSpPr txBox="1"/>
          <p:nvPr/>
        </p:nvSpPr>
        <p:spPr>
          <a:xfrm>
            <a:off x="639000" y="5197704"/>
            <a:ext cx="5580000" cy="954107"/>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本章では、ジンジャー経費のスマートフォンアプリ上での申請方法をご案内します。</a:t>
            </a:r>
          </a:p>
          <a:p>
            <a:pPr marL="0" lvl="0" indent="0" rtl="0">
              <a:lnSpc>
                <a:spcPct val="100000"/>
              </a:lnSpc>
              <a:spcBef>
                <a:spcPts val="0"/>
              </a:spcBef>
              <a:spcAft>
                <a:spcPts val="0"/>
              </a:spcAft>
              <a:buClr>
                <a:srgbClr val="3F3F3F"/>
              </a:buClr>
              <a:buSzPts val="1800"/>
              <a:buNone/>
            </a:pPr>
            <a:r>
              <a:rPr lang="en-US" altLang="ja-JP" dirty="0">
                <a:solidFill>
                  <a:schemeClr val="tx1"/>
                </a:solidFill>
                <a:latin typeface="HG丸ｺﾞｼｯｸM-PRO" panose="020F0600000000000000" pitchFamily="50" charset="-128"/>
                <a:ea typeface="HG丸ｺﾞｼｯｸM-PRO" panose="020F0600000000000000" pitchFamily="50" charset="-128"/>
              </a:rPr>
              <a:t>※IC</a:t>
            </a:r>
            <a:r>
              <a:rPr lang="ja-JP" altLang="en-US" dirty="0">
                <a:solidFill>
                  <a:schemeClr val="tx1"/>
                </a:solidFill>
                <a:latin typeface="HG丸ｺﾞｼｯｸM-PRO" panose="020F0600000000000000" pitchFamily="50" charset="-128"/>
                <a:ea typeface="HG丸ｺﾞｼｯｸM-PRO" panose="020F0600000000000000" pitchFamily="50" charset="-128"/>
              </a:rPr>
              <a:t>カード履歴や</a:t>
            </a:r>
            <a:r>
              <a:rPr lang="en-US" altLang="ja-JP" dirty="0">
                <a:solidFill>
                  <a:schemeClr val="tx1"/>
                </a:solidFill>
                <a:latin typeface="HG丸ｺﾞｼｯｸM-PRO" panose="020F0600000000000000" pitchFamily="50" charset="-128"/>
                <a:ea typeface="HG丸ｺﾞｼｯｸM-PRO" panose="020F0600000000000000" pitchFamily="50" charset="-128"/>
              </a:rPr>
              <a:t>AI-OCR</a:t>
            </a:r>
            <a:r>
              <a:rPr lang="ja-JP" altLang="en-US" dirty="0">
                <a:solidFill>
                  <a:schemeClr val="tx1"/>
                </a:solidFill>
                <a:latin typeface="HG丸ｺﾞｼｯｸM-PRO" panose="020F0600000000000000" pitchFamily="50" charset="-128"/>
                <a:ea typeface="HG丸ｺﾞｼｯｸM-PRO" panose="020F0600000000000000" pitchFamily="50" charset="-128"/>
              </a:rPr>
              <a:t>機能を利用した申請方法については前章の「</a:t>
            </a:r>
            <a:r>
              <a:rPr lang="en-US" altLang="ja-JP" dirty="0">
                <a:solidFill>
                  <a:schemeClr val="tx1"/>
                </a:solidFill>
                <a:latin typeface="HG丸ｺﾞｼｯｸM-PRO" panose="020F0600000000000000" pitchFamily="50" charset="-128"/>
                <a:ea typeface="HG丸ｺﾞｼｯｸM-PRO" panose="020F0600000000000000" pitchFamily="50" charset="-128"/>
              </a:rPr>
              <a:t>2</a:t>
            </a:r>
            <a:r>
              <a:rPr lang="ja-JP" altLang="en-US" dirty="0">
                <a:solidFill>
                  <a:schemeClr val="tx1"/>
                </a:solidFill>
                <a:latin typeface="HG丸ｺﾞｼｯｸM-PRO" panose="020F0600000000000000" pitchFamily="50" charset="-128"/>
                <a:ea typeface="HG丸ｺﾞｼｯｸM-PRO" panose="020F0600000000000000" pitchFamily="50" charset="-128"/>
              </a:rPr>
              <a:t>　申請方法（</a:t>
            </a:r>
            <a:r>
              <a:rPr lang="en-US" altLang="ja-JP" dirty="0">
                <a:solidFill>
                  <a:schemeClr val="tx1"/>
                </a:solidFill>
                <a:latin typeface="HG丸ｺﾞｼｯｸM-PRO" panose="020F0600000000000000" pitchFamily="50" charset="-128"/>
                <a:ea typeface="HG丸ｺﾞｼｯｸM-PRO" panose="020F0600000000000000" pitchFamily="50" charset="-128"/>
              </a:rPr>
              <a:t>PC</a:t>
            </a:r>
            <a:r>
              <a:rPr lang="ja-JP" altLang="en-US" dirty="0">
                <a:solidFill>
                  <a:schemeClr val="tx1"/>
                </a:solidFill>
                <a:latin typeface="HG丸ｺﾞｼｯｸM-PRO" panose="020F0600000000000000" pitchFamily="50" charset="-128"/>
                <a:ea typeface="HG丸ｺﾞｼｯｸM-PRO" panose="020F0600000000000000" pitchFamily="50" charset="-128"/>
              </a:rPr>
              <a:t>）」にてご確認ください。</a:t>
            </a:r>
          </a:p>
        </p:txBody>
      </p:sp>
      <p:sp>
        <p:nvSpPr>
          <p:cNvPr id="9" name="四角形: 角を丸くする 8">
            <a:extLst>
              <a:ext uri="{FF2B5EF4-FFF2-40B4-BE49-F238E27FC236}">
                <a16:creationId xmlns:a16="http://schemas.microsoft.com/office/drawing/2014/main" id="{03439740-0BF1-F41E-1C88-3EB6E57CC2CD}"/>
              </a:ext>
            </a:extLst>
          </p:cNvPr>
          <p:cNvSpPr/>
          <p:nvPr/>
        </p:nvSpPr>
        <p:spPr>
          <a:xfrm>
            <a:off x="729000" y="5026423"/>
            <a:ext cx="5400000"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408720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1 </a:t>
            </a:r>
            <a:r>
              <a:rPr kumimoji="1" lang="ja-JP" altLang="en-US" dirty="0">
                <a:ln w="12700">
                  <a:solidFill>
                    <a:schemeClr val="bg2"/>
                  </a:solidFill>
                </a:ln>
                <a:solidFill>
                  <a:schemeClr val="bg2"/>
                </a:solidFill>
              </a:rPr>
              <a:t>スマホアプリのダウンロードをする</a:t>
            </a:r>
          </a:p>
        </p:txBody>
      </p:sp>
      <p:sp>
        <p:nvSpPr>
          <p:cNvPr id="18" name="スライド番号プレースホルダー 1">
            <a:extLst>
              <a:ext uri="{FF2B5EF4-FFF2-40B4-BE49-F238E27FC236}">
                <a16:creationId xmlns:a16="http://schemas.microsoft.com/office/drawing/2014/main" id="{77024B58-9AB0-EDDC-6B63-604F0E53814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36</a:t>
            </a:fld>
            <a:endParaRPr lang="ja-JP" altLang="en-US" dirty="0"/>
          </a:p>
        </p:txBody>
      </p:sp>
      <p:grpSp>
        <p:nvGrpSpPr>
          <p:cNvPr id="4" name="グループ化 3">
            <a:extLst>
              <a:ext uri="{FF2B5EF4-FFF2-40B4-BE49-F238E27FC236}">
                <a16:creationId xmlns:a16="http://schemas.microsoft.com/office/drawing/2014/main" id="{C70337F7-94ED-634F-E8ED-62603BFF904F}"/>
              </a:ext>
            </a:extLst>
          </p:cNvPr>
          <p:cNvGrpSpPr/>
          <p:nvPr/>
        </p:nvGrpSpPr>
        <p:grpSpPr>
          <a:xfrm>
            <a:off x="369000" y="948974"/>
            <a:ext cx="6120000" cy="8467682"/>
            <a:chOff x="369000" y="948974"/>
            <a:chExt cx="6120000" cy="8467682"/>
          </a:xfrm>
        </p:grpSpPr>
        <p:grpSp>
          <p:nvGrpSpPr>
            <p:cNvPr id="5" name="グループ化 4">
              <a:extLst>
                <a:ext uri="{FF2B5EF4-FFF2-40B4-BE49-F238E27FC236}">
                  <a16:creationId xmlns:a16="http://schemas.microsoft.com/office/drawing/2014/main" id="{2387C2EC-4A54-0A4A-F162-E20CE9CC902C}"/>
                </a:ext>
              </a:extLst>
            </p:cNvPr>
            <p:cNvGrpSpPr/>
            <p:nvPr/>
          </p:nvGrpSpPr>
          <p:grpSpPr>
            <a:xfrm>
              <a:off x="369000" y="948974"/>
              <a:ext cx="6120000" cy="7511805"/>
              <a:chOff x="369000" y="948974"/>
              <a:chExt cx="6120000" cy="7511805"/>
            </a:xfrm>
          </p:grpSpPr>
          <p:sp>
            <p:nvSpPr>
              <p:cNvPr id="8" name="四角形: 角を丸くする 7">
                <a:extLst>
                  <a:ext uri="{FF2B5EF4-FFF2-40B4-BE49-F238E27FC236}">
                    <a16:creationId xmlns:a16="http://schemas.microsoft.com/office/drawing/2014/main" id="{58596C40-4664-216D-E824-A00845CFBB5B}"/>
                  </a:ext>
                </a:extLst>
              </p:cNvPr>
              <p:cNvSpPr/>
              <p:nvPr/>
            </p:nvSpPr>
            <p:spPr>
              <a:xfrm>
                <a:off x="369000" y="948974"/>
                <a:ext cx="6120000" cy="7335060"/>
              </a:xfrm>
              <a:prstGeom prst="roundRect">
                <a:avLst>
                  <a:gd name="adj" fmla="val 1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0A53713-7DCC-1626-265F-787A98372001}"/>
                  </a:ext>
                </a:extLst>
              </p:cNvPr>
              <p:cNvSpPr txBox="1"/>
              <p:nvPr/>
            </p:nvSpPr>
            <p:spPr>
              <a:xfrm>
                <a:off x="369000" y="1080000"/>
                <a:ext cx="6120000" cy="600164"/>
              </a:xfrm>
              <a:prstGeom prst="rect">
                <a:avLst/>
              </a:prstGeom>
              <a:noFill/>
            </p:spPr>
            <p:txBody>
              <a:bodyPr wrap="square" rtlCol="0">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各アプリ検索画面で「ジンジャー経費」と検索します</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R="0" lvl="0" algn="l" rtl="0">
                  <a:lnSpc>
                    <a:spcPct val="100000"/>
                  </a:lnSpc>
                  <a:spcBef>
                    <a:spcPts val="0"/>
                  </a:spcBef>
                  <a:spcAft>
                    <a:spcPts val="0"/>
                  </a:spcAft>
                  <a:buClr>
                    <a:srgbClr val="3F3F3F"/>
                  </a:buClr>
                  <a:buSzPct val="100000"/>
                </a:pP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a:t>
                </a:r>
                <a:r>
                  <a:rPr lang="en-US" altLang="ja-JP" sz="1100" dirty="0">
                    <a:solidFill>
                      <a:schemeClr val="tx1"/>
                    </a:solidFill>
                    <a:latin typeface="HG丸ｺﾞｼｯｸM-PRO" panose="020F0600000000000000" pitchFamily="50" charset="-128"/>
                    <a:ea typeface="HG丸ｺﾞｼｯｸM-PRO" panose="020F0600000000000000" pitchFamily="50" charset="-128"/>
                  </a:rPr>
                  <a:t>iPhone</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en-US" altLang="ja-JP" sz="1100" dirty="0">
                    <a:solidFill>
                      <a:schemeClr val="tx1"/>
                    </a:solidFill>
                    <a:latin typeface="HG丸ｺﾞｼｯｸM-PRO" panose="020F0600000000000000" pitchFamily="50" charset="-128"/>
                    <a:ea typeface="HG丸ｺﾞｼｯｸM-PRO" panose="020F0600000000000000" pitchFamily="50" charset="-128"/>
                  </a:rPr>
                  <a:t>App store</a:t>
                </a:r>
                <a:r>
                  <a:rPr lang="ja-JP" altLang="en-US" sz="1100" dirty="0">
                    <a:solidFill>
                      <a:schemeClr val="tx1"/>
                    </a:solidFill>
                    <a:latin typeface="HG丸ｺﾞｼｯｸM-PRO" panose="020F0600000000000000" pitchFamily="50" charset="-128"/>
                    <a:ea typeface="HG丸ｺﾞｼｯｸM-PRO" panose="020F0600000000000000" pitchFamily="50" charset="-128"/>
                  </a:rPr>
                  <a:t>　</a:t>
                </a:r>
                <a:r>
                  <a:rPr lang="en-US" altLang="ja-JP" sz="1100" dirty="0">
                    <a:solidFill>
                      <a:schemeClr val="tx1"/>
                    </a:solidFill>
                    <a:latin typeface="HG丸ｺﾞｼｯｸM-PRO" panose="020F0600000000000000" pitchFamily="50" charset="-128"/>
                    <a:ea typeface="HG丸ｺﾞｼｯｸM-PRO" panose="020F0600000000000000" pitchFamily="50" charset="-128"/>
                  </a:rPr>
                  <a:t>Android</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en-US" altLang="ja-JP" sz="1100" dirty="0" err="1">
                    <a:solidFill>
                      <a:schemeClr val="tx1"/>
                    </a:solidFill>
                    <a:latin typeface="HG丸ｺﾞｼｯｸM-PRO" panose="020F0600000000000000" pitchFamily="50" charset="-128"/>
                    <a:ea typeface="HG丸ｺﾞｼｯｸM-PRO" panose="020F0600000000000000" pitchFamily="50" charset="-128"/>
                  </a:rPr>
                  <a:t>GooglePlay</a:t>
                </a:r>
                <a:endPar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02166D3E-0438-A482-DCCC-09B22B5DBC3C}"/>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FFCA08"/>
                      </a:solidFill>
                    </a:ln>
                    <a:solidFill>
                      <a:srgbClr val="FFCA08"/>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21" name="グラフィックス 20" descr="再生 単色塗りつぶし">
                <a:extLst>
                  <a:ext uri="{FF2B5EF4-FFF2-40B4-BE49-F238E27FC236}">
                    <a16:creationId xmlns:a16="http://schemas.microsoft.com/office/drawing/2014/main" id="{E71BB060-DB4E-BA62-B70A-B39B164A2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8116292"/>
                <a:ext cx="231775" cy="457200"/>
              </a:xfrm>
              <a:prstGeom prst="rect">
                <a:avLst/>
              </a:prstGeom>
            </p:spPr>
          </p:pic>
        </p:grpSp>
        <p:sp>
          <p:nvSpPr>
            <p:cNvPr id="32" name="テキスト ボックス 31">
              <a:extLst>
                <a:ext uri="{FF2B5EF4-FFF2-40B4-BE49-F238E27FC236}">
                  <a16:creationId xmlns:a16="http://schemas.microsoft.com/office/drawing/2014/main" id="{767BB0F9-463B-F330-F1BE-DE9AD1BF44CE}"/>
                </a:ext>
              </a:extLst>
            </p:cNvPr>
            <p:cNvSpPr txBox="1"/>
            <p:nvPr/>
          </p:nvSpPr>
          <p:spPr>
            <a:xfrm>
              <a:off x="369000" y="4394700"/>
              <a:ext cx="6120000" cy="261610"/>
            </a:xfrm>
            <a:prstGeom prst="rect">
              <a:avLst/>
            </a:prstGeom>
            <a:noFill/>
          </p:spPr>
          <p:txBody>
            <a:bodyPr wrap="square" rtlCol="0">
              <a:spAutoFit/>
            </a:bodyPr>
            <a:lstStyle/>
            <a:p>
              <a:pPr marL="540000"/>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QR</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コードを読み取ってアプリをインストールすることもできます。</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7" name="正方形/長方形 36">
              <a:extLst>
                <a:ext uri="{FF2B5EF4-FFF2-40B4-BE49-F238E27FC236}">
                  <a16:creationId xmlns:a16="http://schemas.microsoft.com/office/drawing/2014/main" id="{894CE250-20C3-3465-19D1-57ED9D603769}"/>
                </a:ext>
              </a:extLst>
            </p:cNvPr>
            <p:cNvSpPr/>
            <p:nvPr/>
          </p:nvSpPr>
          <p:spPr>
            <a:xfrm>
              <a:off x="639000" y="4803775"/>
              <a:ext cx="5580000" cy="2023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DCEDF364-E7D3-5BBF-87CE-E3B90D01A4FD}"/>
                </a:ext>
              </a:extLst>
            </p:cNvPr>
            <p:cNvSpPr txBox="1"/>
            <p:nvPr/>
          </p:nvSpPr>
          <p:spPr>
            <a:xfrm>
              <a:off x="1167687" y="4902905"/>
              <a:ext cx="746465" cy="261610"/>
            </a:xfrm>
            <a:prstGeom prst="rect">
              <a:avLst/>
            </a:prstGeom>
            <a:noFill/>
          </p:spPr>
          <p:txBody>
            <a:bodyPr wrap="square">
              <a:spAutoFit/>
            </a:bodyPr>
            <a:lstStyle/>
            <a:p>
              <a:r>
                <a:rPr lang="en-US" altLang="ja-JP" sz="1100" dirty="0">
                  <a:solidFill>
                    <a:srgbClr val="FFCA08"/>
                  </a:solidFill>
                  <a:latin typeface="+mj-lt"/>
                </a:rPr>
                <a:t>iPhone</a:t>
              </a:r>
              <a:endParaRPr lang="ja-JP" altLang="en-US" sz="1100" dirty="0">
                <a:solidFill>
                  <a:srgbClr val="FFCA08"/>
                </a:solidFill>
                <a:latin typeface="+mj-lt"/>
              </a:endParaRPr>
            </a:p>
          </p:txBody>
        </p:sp>
        <p:pic>
          <p:nvPicPr>
            <p:cNvPr id="34" name="Picture 6">
              <a:extLst>
                <a:ext uri="{FF2B5EF4-FFF2-40B4-BE49-F238E27FC236}">
                  <a16:creationId xmlns:a16="http://schemas.microsoft.com/office/drawing/2014/main" id="{3077FB15-4EF1-E59D-A2A2-C5EA06F8621E}"/>
                </a:ext>
              </a:extLst>
            </p:cNvPr>
            <p:cNvPicPr>
              <a:picLocks noChangeAspect="1" noChangeArrowheads="1"/>
            </p:cNvPicPr>
            <p:nvPr/>
          </p:nvPicPr>
          <p:blipFill>
            <a:blip r:embed="rId4"/>
            <a:srcRect t="132" b="132"/>
            <a:stretch/>
          </p:blipFill>
          <p:spPr bwMode="auto">
            <a:xfrm>
              <a:off x="1436624" y="5116945"/>
              <a:ext cx="1506803" cy="14957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55B5F85C-8218-E244-D330-B5567560CB73}"/>
                </a:ext>
              </a:extLst>
            </p:cNvPr>
            <p:cNvPicPr>
              <a:picLocks noChangeAspect="1" noChangeArrowheads="1"/>
            </p:cNvPicPr>
            <p:nvPr/>
          </p:nvPicPr>
          <p:blipFill>
            <a:blip r:embed="rId5"/>
            <a:srcRect t="5102" b="5102"/>
            <a:stretch/>
          </p:blipFill>
          <p:spPr bwMode="auto">
            <a:xfrm>
              <a:off x="3875811" y="5185463"/>
              <a:ext cx="1506803" cy="1409141"/>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2440FC49-D8C9-DE81-65FD-A6A55719EB74}"/>
                </a:ext>
              </a:extLst>
            </p:cNvPr>
            <p:cNvSpPr txBox="1"/>
            <p:nvPr/>
          </p:nvSpPr>
          <p:spPr>
            <a:xfrm>
              <a:off x="3479800" y="4956175"/>
              <a:ext cx="989012" cy="261610"/>
            </a:xfrm>
            <a:prstGeom prst="rect">
              <a:avLst/>
            </a:prstGeom>
            <a:noFill/>
          </p:spPr>
          <p:txBody>
            <a:bodyPr wrap="square">
              <a:spAutoFit/>
            </a:bodyPr>
            <a:lstStyle/>
            <a:p>
              <a:pPr algn="ctr"/>
              <a:r>
                <a:rPr lang="en-US" altLang="ja-JP" sz="1100" dirty="0">
                  <a:solidFill>
                    <a:srgbClr val="FFCA08"/>
                  </a:solidFill>
                  <a:latin typeface="+mj-lt"/>
                </a:rPr>
                <a:t>Android</a:t>
              </a:r>
              <a:endParaRPr lang="ja-JP" altLang="en-US" sz="1100" dirty="0">
                <a:solidFill>
                  <a:srgbClr val="FFCA08"/>
                </a:solidFill>
                <a:latin typeface="+mj-lt"/>
              </a:endParaRPr>
            </a:p>
          </p:txBody>
        </p:sp>
        <p:grpSp>
          <p:nvGrpSpPr>
            <p:cNvPr id="38" name="グループ化 37">
              <a:extLst>
                <a:ext uri="{FF2B5EF4-FFF2-40B4-BE49-F238E27FC236}">
                  <a16:creationId xmlns:a16="http://schemas.microsoft.com/office/drawing/2014/main" id="{DB064D3F-B6B7-50BF-9796-5A3C29A11E64}"/>
                </a:ext>
              </a:extLst>
            </p:cNvPr>
            <p:cNvGrpSpPr/>
            <p:nvPr/>
          </p:nvGrpSpPr>
          <p:grpSpPr>
            <a:xfrm>
              <a:off x="549000" y="6880077"/>
              <a:ext cx="5760000" cy="591985"/>
              <a:chOff x="189000" y="4326247"/>
              <a:chExt cx="6098820" cy="773648"/>
            </a:xfrm>
          </p:grpSpPr>
          <p:sp>
            <p:nvSpPr>
              <p:cNvPr id="39" name="四角形: 角を丸くする 38">
                <a:extLst>
                  <a:ext uri="{FF2B5EF4-FFF2-40B4-BE49-F238E27FC236}">
                    <a16:creationId xmlns:a16="http://schemas.microsoft.com/office/drawing/2014/main" id="{4A4B122D-0B50-8ACA-74B3-FB601C179A6E}"/>
                  </a:ext>
                </a:extLst>
              </p:cNvPr>
              <p:cNvSpPr/>
              <p:nvPr/>
            </p:nvSpPr>
            <p:spPr>
              <a:xfrm>
                <a:off x="189000" y="4432298"/>
                <a:ext cx="6098820" cy="667597"/>
              </a:xfrm>
              <a:prstGeom prst="roundRect">
                <a:avLst>
                  <a:gd name="adj" fmla="val 13477"/>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アプリのダウングレードの際には、</a:t>
                </a:r>
                <a:b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事前に</a:t>
                </a:r>
                <a: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t>P5</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の「</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hlinkClick r:id="rId6" action="ppaction://hlinksldjump"/>
                  </a:rPr>
                  <a:t>ジンジャー推奨環境</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」をご確認ください。</a:t>
                </a:r>
              </a:p>
            </p:txBody>
          </p:sp>
          <p:grpSp>
            <p:nvGrpSpPr>
              <p:cNvPr id="40" name="グループ化 39">
                <a:extLst>
                  <a:ext uri="{FF2B5EF4-FFF2-40B4-BE49-F238E27FC236}">
                    <a16:creationId xmlns:a16="http://schemas.microsoft.com/office/drawing/2014/main" id="{E286BF5D-FEC3-81EC-BAA9-EDD0B58B30D8}"/>
                  </a:ext>
                </a:extLst>
              </p:cNvPr>
              <p:cNvGrpSpPr/>
              <p:nvPr/>
            </p:nvGrpSpPr>
            <p:grpSpPr>
              <a:xfrm>
                <a:off x="404308" y="4326247"/>
                <a:ext cx="699405" cy="203106"/>
                <a:chOff x="347158" y="4326247"/>
                <a:chExt cx="699405" cy="203106"/>
              </a:xfrm>
            </p:grpSpPr>
            <p:sp>
              <p:nvSpPr>
                <p:cNvPr id="41" name="正方形/長方形 40">
                  <a:extLst>
                    <a:ext uri="{FF2B5EF4-FFF2-40B4-BE49-F238E27FC236}">
                      <a16:creationId xmlns:a16="http://schemas.microsoft.com/office/drawing/2014/main" id="{267271F5-9B62-2520-4EB0-72A08AD40326}"/>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42" name="グラフィックス 41" descr="警告 単色塗りつぶし">
                  <a:extLst>
                    <a:ext uri="{FF2B5EF4-FFF2-40B4-BE49-F238E27FC236}">
                      <a16:creationId xmlns:a16="http://schemas.microsoft.com/office/drawing/2014/main" id="{A8A4B8CA-D5D8-61A5-5E26-3309748382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11907" y="4355559"/>
                  <a:ext cx="147132" cy="147132"/>
                </a:xfrm>
                <a:prstGeom prst="rect">
                  <a:avLst/>
                </a:prstGeom>
              </p:spPr>
            </p:pic>
          </p:grpSp>
        </p:grpSp>
        <p:grpSp>
          <p:nvGrpSpPr>
            <p:cNvPr id="43" name="グループ化 42">
              <a:extLst>
                <a:ext uri="{FF2B5EF4-FFF2-40B4-BE49-F238E27FC236}">
                  <a16:creationId xmlns:a16="http://schemas.microsoft.com/office/drawing/2014/main" id="{E0EDBCCC-DFAB-A3A8-C960-ECEACA2DE9D9}"/>
                </a:ext>
              </a:extLst>
            </p:cNvPr>
            <p:cNvGrpSpPr/>
            <p:nvPr/>
          </p:nvGrpSpPr>
          <p:grpSpPr>
            <a:xfrm>
              <a:off x="549000" y="7553686"/>
              <a:ext cx="5760000" cy="454058"/>
              <a:chOff x="189000" y="4326247"/>
              <a:chExt cx="6098820" cy="593395"/>
            </a:xfrm>
          </p:grpSpPr>
          <p:sp>
            <p:nvSpPr>
              <p:cNvPr id="44" name="四角形: 角を丸くする 43">
                <a:extLst>
                  <a:ext uri="{FF2B5EF4-FFF2-40B4-BE49-F238E27FC236}">
                    <a16:creationId xmlns:a16="http://schemas.microsoft.com/office/drawing/2014/main" id="{065FEF4F-C1D3-91B6-7FC2-1FFE4EC487F8}"/>
                  </a:ext>
                </a:extLst>
              </p:cNvPr>
              <p:cNvSpPr/>
              <p:nvPr/>
            </p:nvSpPr>
            <p:spPr>
              <a:xfrm>
                <a:off x="189000" y="4432298"/>
                <a:ext cx="6098820" cy="487344"/>
              </a:xfrm>
              <a:prstGeom prst="roundRect">
                <a:avLst>
                  <a:gd name="adj" fmla="val 19642"/>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t>iPad</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でスマートフォン用のスタッフアプリをインストールすることも可能です。</a:t>
                </a:r>
              </a:p>
            </p:txBody>
          </p:sp>
          <p:grpSp>
            <p:nvGrpSpPr>
              <p:cNvPr id="45" name="グループ化 44">
                <a:extLst>
                  <a:ext uri="{FF2B5EF4-FFF2-40B4-BE49-F238E27FC236}">
                    <a16:creationId xmlns:a16="http://schemas.microsoft.com/office/drawing/2014/main" id="{911BC1E1-EBD7-20CA-2D5B-994ACF15AF75}"/>
                  </a:ext>
                </a:extLst>
              </p:cNvPr>
              <p:cNvGrpSpPr/>
              <p:nvPr/>
            </p:nvGrpSpPr>
            <p:grpSpPr>
              <a:xfrm>
                <a:off x="404308" y="4326247"/>
                <a:ext cx="699405" cy="203106"/>
                <a:chOff x="347158" y="4326247"/>
                <a:chExt cx="699405" cy="203106"/>
              </a:xfrm>
            </p:grpSpPr>
            <p:sp>
              <p:nvSpPr>
                <p:cNvPr id="46" name="正方形/長方形 45">
                  <a:extLst>
                    <a:ext uri="{FF2B5EF4-FFF2-40B4-BE49-F238E27FC236}">
                      <a16:creationId xmlns:a16="http://schemas.microsoft.com/office/drawing/2014/main" id="{6AB761E9-C779-1817-CE82-C58AD418FD07}"/>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47" name="グラフィックス 46" descr="警告 単色塗りつぶし">
                  <a:extLst>
                    <a:ext uri="{FF2B5EF4-FFF2-40B4-BE49-F238E27FC236}">
                      <a16:creationId xmlns:a16="http://schemas.microsoft.com/office/drawing/2014/main" id="{BCC7C936-C955-2299-781F-714B5D3923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11907" y="4355559"/>
                  <a:ext cx="147132" cy="147132"/>
                </a:xfrm>
                <a:prstGeom prst="rect">
                  <a:avLst/>
                </a:prstGeom>
              </p:spPr>
            </p:pic>
          </p:grpSp>
        </p:grpSp>
        <p:grpSp>
          <p:nvGrpSpPr>
            <p:cNvPr id="6" name="グループ化 5">
              <a:extLst>
                <a:ext uri="{FF2B5EF4-FFF2-40B4-BE49-F238E27FC236}">
                  <a16:creationId xmlns:a16="http://schemas.microsoft.com/office/drawing/2014/main" id="{35B4E0BF-865F-6B41-7F20-74334BBA5E3F}"/>
                </a:ext>
              </a:extLst>
            </p:cNvPr>
            <p:cNvGrpSpPr/>
            <p:nvPr/>
          </p:nvGrpSpPr>
          <p:grpSpPr>
            <a:xfrm>
              <a:off x="369000" y="8568974"/>
              <a:ext cx="6120000" cy="847682"/>
              <a:chOff x="369000" y="948974"/>
              <a:chExt cx="6120000" cy="847682"/>
            </a:xfrm>
          </p:grpSpPr>
          <p:sp>
            <p:nvSpPr>
              <p:cNvPr id="9" name="四角形: 角を丸くする 8">
                <a:extLst>
                  <a:ext uri="{FF2B5EF4-FFF2-40B4-BE49-F238E27FC236}">
                    <a16:creationId xmlns:a16="http://schemas.microsoft.com/office/drawing/2014/main" id="{E0D11370-3C8A-26F2-AA86-352C8EEA6609}"/>
                  </a:ext>
                </a:extLst>
              </p:cNvPr>
              <p:cNvSpPr/>
              <p:nvPr/>
            </p:nvSpPr>
            <p:spPr>
              <a:xfrm>
                <a:off x="369000" y="948974"/>
                <a:ext cx="6120000" cy="847682"/>
              </a:xfrm>
              <a:prstGeom prst="roundRect">
                <a:avLst>
                  <a:gd name="adj" fmla="val 1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92A909CF-C61B-E1E5-3A62-74EA81CE1D58}"/>
                  </a:ext>
                </a:extLst>
              </p:cNvPr>
              <p:cNvSpPr txBox="1"/>
              <p:nvPr/>
            </p:nvSpPr>
            <p:spPr>
              <a:xfrm>
                <a:off x="369000" y="1080000"/>
                <a:ext cx="6120000" cy="600164"/>
              </a:xfrm>
              <a:prstGeom prst="rect">
                <a:avLst/>
              </a:prstGeom>
              <a:noFill/>
            </p:spPr>
            <p:txBody>
              <a:bodyPr wrap="square" lIns="91440" tIns="45720" rIns="91440" bIns="45720" rtlCol="0" anchor="t">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アプリ</a:t>
                </a:r>
                <a:r>
                  <a:rPr lang="ja-JP" altLang="en-US" sz="1100" dirty="0">
                    <a:solidFill>
                      <a:schemeClr val="tx1"/>
                    </a:solidFill>
                    <a:latin typeface="HG丸ｺﾞｼｯｸM-PRO" panose="020F0600000000000000" pitchFamily="50" charset="-128"/>
                    <a:ea typeface="HG丸ｺﾞｼｯｸM-PRO" panose="020F0600000000000000" pitchFamily="50" charset="-128"/>
                  </a:rPr>
                  <a:t>の設定をします。</a:t>
                </a:r>
              </a:p>
              <a:p>
                <a:pPr marL="539750"/>
                <a:r>
                  <a:rPr kumimoji="1" lang="ja-JP" altLang="en-US" sz="1100" dirty="0">
                    <a:solidFill>
                      <a:schemeClr val="tx1"/>
                    </a:solidFill>
                    <a:latin typeface="HG丸ｺﾞｼｯｸM-PRO"/>
                    <a:ea typeface="HG丸ｺﾞｼｯｸM-PRO"/>
                  </a:rPr>
                  <a:t>カメラ</a:t>
                </a:r>
                <a:r>
                  <a:rPr kumimoji="1" lang="en-US" altLang="ja-JP" sz="1100" dirty="0">
                    <a:solidFill>
                      <a:schemeClr val="tx1"/>
                    </a:solidFill>
                    <a:latin typeface="HG丸ｺﾞｼｯｸM-PRO"/>
                    <a:ea typeface="HG丸ｺﾞｼｯｸM-PRO"/>
                  </a:rPr>
                  <a:t>/</a:t>
                </a:r>
                <a:r>
                  <a:rPr kumimoji="1" lang="ja-JP" altLang="en-US" sz="1100" dirty="0">
                    <a:solidFill>
                      <a:schemeClr val="tx1"/>
                    </a:solidFill>
                    <a:latin typeface="HG丸ｺﾞｼｯｸM-PRO"/>
                    <a:ea typeface="HG丸ｺﾞｼｯｸM-PRO"/>
                  </a:rPr>
                  <a:t>通知</a:t>
                </a:r>
                <a:r>
                  <a:rPr kumimoji="1" lang="en-US" altLang="ja-JP" sz="1100" dirty="0">
                    <a:solidFill>
                      <a:schemeClr val="tx1"/>
                    </a:solidFill>
                    <a:latin typeface="HG丸ｺﾞｼｯｸM-PRO"/>
                    <a:ea typeface="HG丸ｺﾞｼｯｸM-PRO"/>
                  </a:rPr>
                  <a:t>/</a:t>
                </a:r>
                <a:r>
                  <a:rPr kumimoji="1" lang="ja-JP" altLang="en-US" sz="1100" dirty="0">
                    <a:solidFill>
                      <a:schemeClr val="tx1"/>
                    </a:solidFill>
                    <a:latin typeface="HG丸ｺﾞｼｯｸM-PRO"/>
                    <a:ea typeface="HG丸ｺﾞｼｯｸM-PRO"/>
                  </a:rPr>
                  <a:t>位置情報へのアクセス許可の確認画面が表示されますので、</a:t>
                </a:r>
                <a:endParaRPr lang="en-US" altLang="ja-JP" sz="1100" dirty="0">
                  <a:solidFill>
                    <a:schemeClr val="tx1"/>
                  </a:solidFill>
                  <a:latin typeface="HG丸ｺﾞｼｯｸM-PRO"/>
                  <a:ea typeface="HG丸ｺﾞｼｯｸM-PRO"/>
                </a:endParaRPr>
              </a:p>
              <a:p>
                <a:pPr marL="540000"/>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すべて［許可］を選択してください。</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041DE30F-D268-12C8-0309-111A18CE318D}"/>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FFCA08"/>
                      </a:solidFill>
                    </a:ln>
                    <a:solidFill>
                      <a:srgbClr val="FFCA08"/>
                    </a:solidFill>
                    <a:latin typeface="+mj-lt"/>
                  </a:rPr>
                  <a:t>2</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grpSp>
      <p:grpSp>
        <p:nvGrpSpPr>
          <p:cNvPr id="15" name="グループ化 14">
            <a:extLst>
              <a:ext uri="{FF2B5EF4-FFF2-40B4-BE49-F238E27FC236}">
                <a16:creationId xmlns:a16="http://schemas.microsoft.com/office/drawing/2014/main" id="{7FB2A630-4C9D-6F96-E59F-36E740BD3A7A}"/>
              </a:ext>
            </a:extLst>
          </p:cNvPr>
          <p:cNvGrpSpPr/>
          <p:nvPr/>
        </p:nvGrpSpPr>
        <p:grpSpPr>
          <a:xfrm>
            <a:off x="1755294" y="1788358"/>
            <a:ext cx="3449011" cy="2088525"/>
            <a:chOff x="812801" y="2635541"/>
            <a:chExt cx="4949829" cy="2893636"/>
          </a:xfrm>
          <a:effectLst>
            <a:outerShdw blurRad="63500" sx="102000" sy="102000" algn="ctr" rotWithShape="0">
              <a:prstClr val="black">
                <a:alpha val="40000"/>
              </a:prstClr>
            </a:outerShdw>
          </a:effectLst>
        </p:grpSpPr>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8CC88B9F-322D-3374-ABA4-BD828CFFB6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801" y="2635541"/>
              <a:ext cx="2587134" cy="2893635"/>
            </a:xfrm>
            <a:prstGeom prst="rect">
              <a:avLst/>
            </a:prstGeom>
            <a:ln>
              <a:noFill/>
            </a:ln>
          </p:spPr>
        </p:pic>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A7E81AFD-13AD-98E5-C819-2280720E8E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5410" y="2635541"/>
              <a:ext cx="2337220" cy="2893636"/>
            </a:xfrm>
            <a:prstGeom prst="rect">
              <a:avLst/>
            </a:prstGeom>
          </p:spPr>
        </p:pic>
      </p:grpSp>
    </p:spTree>
    <p:extLst>
      <p:ext uri="{BB962C8B-B14F-4D97-AF65-F5344CB8AC3E}">
        <p14:creationId xmlns:p14="http://schemas.microsoft.com/office/powerpoint/2010/main" val="3534874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03BE5D52-F896-A719-137E-A6B83F78E56D}"/>
              </a:ext>
            </a:extLst>
          </p:cNvPr>
          <p:cNvGrpSpPr/>
          <p:nvPr/>
        </p:nvGrpSpPr>
        <p:grpSpPr>
          <a:xfrm>
            <a:off x="369000" y="948974"/>
            <a:ext cx="6120000" cy="7335060"/>
            <a:chOff x="369000" y="948974"/>
            <a:chExt cx="6120000" cy="7335060"/>
          </a:xfrm>
          <a:solidFill>
            <a:srgbClr val="F5E8D8"/>
          </a:solidFill>
        </p:grpSpPr>
        <p:sp>
          <p:nvSpPr>
            <p:cNvPr id="33" name="四角形: 角を丸くする 32">
              <a:extLst>
                <a:ext uri="{FF2B5EF4-FFF2-40B4-BE49-F238E27FC236}">
                  <a16:creationId xmlns:a16="http://schemas.microsoft.com/office/drawing/2014/main" id="{D7734A11-D190-F574-2559-F437FC916ED0}"/>
                </a:ext>
              </a:extLst>
            </p:cNvPr>
            <p:cNvSpPr/>
            <p:nvPr/>
          </p:nvSpPr>
          <p:spPr>
            <a:xfrm>
              <a:off x="369000" y="948974"/>
              <a:ext cx="6120000" cy="7335060"/>
            </a:xfrm>
            <a:prstGeom prst="roundRect">
              <a:avLst>
                <a:gd name="adj" fmla="val 1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59711599-C1C3-AF68-5CA0-9ECDAC03AA9C}"/>
                </a:ext>
              </a:extLst>
            </p:cNvPr>
            <p:cNvSpPr txBox="1"/>
            <p:nvPr/>
          </p:nvSpPr>
          <p:spPr>
            <a:xfrm>
              <a:off x="369000" y="1080000"/>
              <a:ext cx="6120000" cy="430887"/>
            </a:xfrm>
            <a:prstGeom prst="rect">
              <a:avLst/>
            </a:prstGeom>
            <a:grpFill/>
          </p:spPr>
          <p:txBody>
            <a:bodyPr wrap="square" rtlCol="0">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各</a:t>
              </a:r>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PC</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ログイン画面と同様に事前に届いているメールに記載された情報を入力し、</a:t>
              </a:r>
            </a:p>
            <a:p>
              <a:pPr marL="540000"/>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ログイン</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をタップします。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35" name="テキスト ボックス 34">
              <a:extLst>
                <a:ext uri="{FF2B5EF4-FFF2-40B4-BE49-F238E27FC236}">
                  <a16:creationId xmlns:a16="http://schemas.microsoft.com/office/drawing/2014/main" id="{72F893EF-F164-2FF4-63A9-72F06785A748}"/>
                </a:ext>
              </a:extLst>
            </p:cNvPr>
            <p:cNvSpPr txBox="1"/>
            <p:nvPr/>
          </p:nvSpPr>
          <p:spPr>
            <a:xfrm>
              <a:off x="465250" y="1031282"/>
              <a:ext cx="449150" cy="400110"/>
            </a:xfrm>
            <a:prstGeom prst="rect">
              <a:avLst/>
            </a:prstGeom>
            <a:grpFill/>
          </p:spPr>
          <p:txBody>
            <a:bodyPr wrap="square" rtlCol="0">
              <a:spAutoFit/>
            </a:bodyPr>
            <a:lstStyle/>
            <a:p>
              <a:r>
                <a:rPr kumimoji="1" lang="en-US" altLang="ja-JP" sz="2000" b="1" dirty="0">
                  <a:ln w="25400">
                    <a:solidFill>
                      <a:srgbClr val="FFCA08"/>
                    </a:solidFill>
                  </a:ln>
                  <a:solidFill>
                    <a:srgbClr val="FFCA08"/>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ln w="12700">
                  <a:solidFill>
                    <a:schemeClr val="bg2"/>
                  </a:solidFill>
                </a:ln>
                <a:solidFill>
                  <a:schemeClr val="bg2"/>
                </a:solidFill>
              </a:rPr>
              <a:t>2 </a:t>
            </a:r>
            <a:r>
              <a:rPr kumimoji="1" lang="ja-JP" altLang="en-US" dirty="0">
                <a:ln w="12700">
                  <a:solidFill>
                    <a:schemeClr val="bg2"/>
                  </a:solidFill>
                </a:ln>
                <a:solidFill>
                  <a:schemeClr val="bg2"/>
                </a:solidFill>
              </a:rPr>
              <a:t>ログインをおこなう </a:t>
            </a:r>
          </a:p>
        </p:txBody>
      </p:sp>
      <p:sp>
        <p:nvSpPr>
          <p:cNvPr id="18" name="スライド番号プレースホルダー 1">
            <a:extLst>
              <a:ext uri="{FF2B5EF4-FFF2-40B4-BE49-F238E27FC236}">
                <a16:creationId xmlns:a16="http://schemas.microsoft.com/office/drawing/2014/main" id="{77024B58-9AB0-EDDC-6B63-604F0E53814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37</a:t>
            </a:fld>
            <a:endParaRPr lang="ja-JP" altLang="en-US" dirty="0"/>
          </a:p>
        </p:txBody>
      </p:sp>
      <p:pic>
        <p:nvPicPr>
          <p:cNvPr id="22" name="図 21">
            <a:extLst>
              <a:ext uri="{FF2B5EF4-FFF2-40B4-BE49-F238E27FC236}">
                <a16:creationId xmlns:a16="http://schemas.microsoft.com/office/drawing/2014/main" id="{8F81F857-A5F9-4C69-DF75-B91FEDA9AB40}"/>
              </a:ext>
            </a:extLst>
          </p:cNvPr>
          <p:cNvPicPr>
            <a:picLocks noChangeAspect="1"/>
          </p:cNvPicPr>
          <p:nvPr/>
        </p:nvPicPr>
        <p:blipFill>
          <a:blip r:embed="rId2"/>
          <a:stretch>
            <a:fillRect/>
          </a:stretch>
        </p:blipFill>
        <p:spPr>
          <a:xfrm>
            <a:off x="2155826" y="1673814"/>
            <a:ext cx="2527094" cy="5040333"/>
          </a:xfrm>
          <a:prstGeom prst="rect">
            <a:avLst/>
          </a:prstGeom>
          <a:effectLst>
            <a:outerShdw blurRad="63500" sx="102000" sy="102000" algn="ctr" rotWithShape="0">
              <a:prstClr val="black">
                <a:alpha val="40000"/>
              </a:prstClr>
            </a:outerShdw>
          </a:effectLst>
        </p:spPr>
      </p:pic>
      <p:sp>
        <p:nvSpPr>
          <p:cNvPr id="6" name="四角形: 角を丸くする 5">
            <a:extLst>
              <a:ext uri="{FF2B5EF4-FFF2-40B4-BE49-F238E27FC236}">
                <a16:creationId xmlns:a16="http://schemas.microsoft.com/office/drawing/2014/main" id="{A3BD9E02-FD5F-CD8C-A007-2F99FCD1FEB9}"/>
              </a:ext>
            </a:extLst>
          </p:cNvPr>
          <p:cNvSpPr/>
          <p:nvPr/>
        </p:nvSpPr>
        <p:spPr>
          <a:xfrm>
            <a:off x="2260599" y="2246660"/>
            <a:ext cx="2343151" cy="2150716"/>
          </a:xfrm>
          <a:prstGeom prst="roundRect">
            <a:avLst>
              <a:gd name="adj" fmla="val 3024"/>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CCDD3447-A036-016A-822E-4850877FE6AC}"/>
              </a:ext>
            </a:extLst>
          </p:cNvPr>
          <p:cNvSpPr/>
          <p:nvPr/>
        </p:nvSpPr>
        <p:spPr>
          <a:xfrm>
            <a:off x="2257424" y="4916926"/>
            <a:ext cx="2343151" cy="446707"/>
          </a:xfrm>
          <a:prstGeom prst="roundRect">
            <a:avLst>
              <a:gd name="adj" fmla="val 3024"/>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15104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7E857-DC82-5D3D-2AF9-9DDED4664077}"/>
            </a:ext>
          </a:extLst>
        </p:cNvPr>
        <p:cNvGrpSpPr/>
        <p:nvPr/>
      </p:nvGrpSpPr>
      <p:grpSpPr>
        <a:xfrm>
          <a:off x="0" y="0"/>
          <a:ext cx="0" cy="0"/>
          <a:chOff x="0" y="0"/>
          <a:chExt cx="0" cy="0"/>
        </a:xfrm>
      </p:grpSpPr>
      <p:sp>
        <p:nvSpPr>
          <p:cNvPr id="47" name="スライド番号プレースホルダー 1">
            <a:extLst>
              <a:ext uri="{FF2B5EF4-FFF2-40B4-BE49-F238E27FC236}">
                <a16:creationId xmlns:a16="http://schemas.microsoft.com/office/drawing/2014/main" id="{DEC50B46-5433-A171-72B3-226D6D9DF114}"/>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38</a:t>
            </a:fld>
            <a:endParaRPr lang="ja-JP" altLang="en-US" dirty="0"/>
          </a:p>
        </p:txBody>
      </p:sp>
      <p:sp>
        <p:nvSpPr>
          <p:cNvPr id="8" name="タイトル 2">
            <a:extLst>
              <a:ext uri="{FF2B5EF4-FFF2-40B4-BE49-F238E27FC236}">
                <a16:creationId xmlns:a16="http://schemas.microsoft.com/office/drawing/2014/main" id="{A7C79DD3-6E19-A016-5DDE-EDC7DC106A4F}"/>
              </a:ext>
            </a:extLst>
          </p:cNvPr>
          <p:cNvSpPr>
            <a:spLocks noGrp="1"/>
          </p:cNvSpPr>
          <p:nvPr>
            <p:ph type="title"/>
          </p:nvPr>
        </p:nvSpPr>
        <p:spPr>
          <a:xfrm>
            <a:off x="368300" y="287338"/>
            <a:ext cx="6121400" cy="307975"/>
          </a:xfrm>
        </p:spPr>
        <p:txBody>
          <a:bodyPr/>
          <a:lstStyle/>
          <a:p>
            <a:r>
              <a:rPr kumimoji="1" lang="en-US" altLang="ja-JP" dirty="0">
                <a:ln w="12700">
                  <a:solidFill>
                    <a:schemeClr val="bg2"/>
                  </a:solidFill>
                </a:ln>
                <a:solidFill>
                  <a:schemeClr val="bg2"/>
                </a:solidFill>
              </a:rPr>
              <a:t>3 </a:t>
            </a:r>
            <a:r>
              <a:rPr kumimoji="1" lang="ja-JP" altLang="en-US" dirty="0">
                <a:ln w="12700">
                  <a:solidFill>
                    <a:schemeClr val="bg2"/>
                  </a:solidFill>
                </a:ln>
                <a:solidFill>
                  <a:schemeClr val="bg2"/>
                </a:solidFill>
              </a:rPr>
              <a:t>従業員</a:t>
            </a:r>
            <a:r>
              <a:rPr kumimoji="1" lang="en-US" altLang="ja-JP" dirty="0">
                <a:ln w="12700">
                  <a:solidFill>
                    <a:schemeClr val="bg2"/>
                  </a:solidFill>
                </a:ln>
                <a:solidFill>
                  <a:schemeClr val="bg2"/>
                </a:solidFill>
              </a:rPr>
              <a:t>TOP</a:t>
            </a:r>
            <a:r>
              <a:rPr kumimoji="1" lang="ja-JP" altLang="en-US" dirty="0">
                <a:ln w="12700">
                  <a:solidFill>
                    <a:schemeClr val="bg2"/>
                  </a:solidFill>
                </a:ln>
                <a:solidFill>
                  <a:schemeClr val="bg2"/>
                </a:solidFill>
              </a:rPr>
              <a:t>画面について</a:t>
            </a:r>
          </a:p>
        </p:txBody>
      </p:sp>
      <p:sp>
        <p:nvSpPr>
          <p:cNvPr id="3" name="テキスト ボックス 2">
            <a:extLst>
              <a:ext uri="{FF2B5EF4-FFF2-40B4-BE49-F238E27FC236}">
                <a16:creationId xmlns:a16="http://schemas.microsoft.com/office/drawing/2014/main" id="{A8DB340F-EEF3-2792-3289-E76C01224CAB}"/>
              </a:ext>
            </a:extLst>
          </p:cNvPr>
          <p:cNvSpPr txBox="1"/>
          <p:nvPr/>
        </p:nvSpPr>
        <p:spPr>
          <a:xfrm>
            <a:off x="360000" y="900000"/>
            <a:ext cx="6120000" cy="261610"/>
          </a:xfrm>
          <a:prstGeom prst="rect">
            <a:avLst/>
          </a:prstGeom>
          <a:noFill/>
        </p:spPr>
        <p:txBody>
          <a:bodyPr wrap="square" rtlCol="0">
            <a:spAutoFit/>
          </a:bodyPr>
          <a:lstStyle/>
          <a:p>
            <a:r>
              <a:rPr lang="ja-JP" altLang="en-US" sz="1100" dirty="0">
                <a:solidFill>
                  <a:srgbClr val="3E3E3E"/>
                </a:solidFill>
                <a:latin typeface="HG丸ｺﾞｼｯｸM-PRO" panose="020F0600000000000000" pitchFamily="50" charset="-128"/>
                <a:ea typeface="HG丸ｺﾞｼｯｸM-PRO" panose="020F0600000000000000" pitchFamily="50" charset="-128"/>
                <a:cs typeface="Arial" panose="020B0604020202020204" pitchFamily="34" charset="0"/>
              </a:rPr>
              <a:t>ログインすると以下のようなトップ画面が表示されます。</a:t>
            </a:r>
          </a:p>
        </p:txBody>
      </p:sp>
      <p:sp>
        <p:nvSpPr>
          <p:cNvPr id="10" name="楕円 9">
            <a:extLst>
              <a:ext uri="{FF2B5EF4-FFF2-40B4-BE49-F238E27FC236}">
                <a16:creationId xmlns:a16="http://schemas.microsoft.com/office/drawing/2014/main" id="{E437728E-D41A-59A6-0B10-0AEAA68234C1}"/>
              </a:ext>
            </a:extLst>
          </p:cNvPr>
          <p:cNvSpPr/>
          <p:nvPr/>
        </p:nvSpPr>
        <p:spPr>
          <a:xfrm>
            <a:off x="1744976" y="1720269"/>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1" name="楕円 10">
            <a:extLst>
              <a:ext uri="{FF2B5EF4-FFF2-40B4-BE49-F238E27FC236}">
                <a16:creationId xmlns:a16="http://schemas.microsoft.com/office/drawing/2014/main" id="{2760B65F-F0C2-DE53-8F77-B360D0D5F339}"/>
              </a:ext>
            </a:extLst>
          </p:cNvPr>
          <p:cNvSpPr/>
          <p:nvPr/>
        </p:nvSpPr>
        <p:spPr>
          <a:xfrm>
            <a:off x="2734368" y="6001963"/>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2" name="楕円 11">
            <a:extLst>
              <a:ext uri="{FF2B5EF4-FFF2-40B4-BE49-F238E27FC236}">
                <a16:creationId xmlns:a16="http://schemas.microsoft.com/office/drawing/2014/main" id="{C24B42B4-9B0A-3D72-5D6D-6AD95AA4CA96}"/>
              </a:ext>
            </a:extLst>
          </p:cNvPr>
          <p:cNvSpPr/>
          <p:nvPr/>
        </p:nvSpPr>
        <p:spPr>
          <a:xfrm>
            <a:off x="3284998" y="6001963"/>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5" name="楕円 14">
            <a:extLst>
              <a:ext uri="{FF2B5EF4-FFF2-40B4-BE49-F238E27FC236}">
                <a16:creationId xmlns:a16="http://schemas.microsoft.com/office/drawing/2014/main" id="{9690ABA6-FD2F-FFC1-052E-39445A0226DE}"/>
              </a:ext>
            </a:extLst>
          </p:cNvPr>
          <p:cNvSpPr/>
          <p:nvPr/>
        </p:nvSpPr>
        <p:spPr>
          <a:xfrm>
            <a:off x="3796166" y="6001963"/>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grpSp>
        <p:nvGrpSpPr>
          <p:cNvPr id="48" name="グループ化 47">
            <a:extLst>
              <a:ext uri="{FF2B5EF4-FFF2-40B4-BE49-F238E27FC236}">
                <a16:creationId xmlns:a16="http://schemas.microsoft.com/office/drawing/2014/main" id="{3318A79F-9DA0-8926-5953-A620903C06A7}"/>
              </a:ext>
            </a:extLst>
          </p:cNvPr>
          <p:cNvGrpSpPr/>
          <p:nvPr/>
        </p:nvGrpSpPr>
        <p:grpSpPr>
          <a:xfrm>
            <a:off x="661821" y="6574791"/>
            <a:ext cx="5569533" cy="2077720"/>
            <a:chOff x="644232" y="5101978"/>
            <a:chExt cx="5569533" cy="2077720"/>
          </a:xfrm>
        </p:grpSpPr>
        <p:graphicFrame>
          <p:nvGraphicFramePr>
            <p:cNvPr id="41" name="表 32">
              <a:extLst>
                <a:ext uri="{FF2B5EF4-FFF2-40B4-BE49-F238E27FC236}">
                  <a16:creationId xmlns:a16="http://schemas.microsoft.com/office/drawing/2014/main" id="{6BBE9EC7-E9D5-A6CB-DF5E-258A34A3D6F9}"/>
                </a:ext>
              </a:extLst>
            </p:cNvPr>
            <p:cNvGraphicFramePr>
              <a:graphicFrameLocks/>
            </p:cNvGraphicFramePr>
            <p:nvPr>
              <p:extLst>
                <p:ext uri="{D42A27DB-BD31-4B8C-83A1-F6EECF244321}">
                  <p14:modId xmlns:p14="http://schemas.microsoft.com/office/powerpoint/2010/main" val="2695118665"/>
                </p:ext>
              </p:extLst>
            </p:nvPr>
          </p:nvGraphicFramePr>
          <p:xfrm>
            <a:off x="644232" y="5101978"/>
            <a:ext cx="5569533" cy="2077720"/>
          </p:xfrm>
          <a:graphic>
            <a:graphicData uri="http://schemas.openxmlformats.org/drawingml/2006/table">
              <a:tbl>
                <a:tblPr firstRow="1" bandRow="1">
                  <a:tableStyleId>{5C22544A-7EE6-4342-B048-85BDC9FD1C3A}</a:tableStyleId>
                </a:tblPr>
                <a:tblGrid>
                  <a:gridCol w="914096">
                    <a:extLst>
                      <a:ext uri="{9D8B030D-6E8A-4147-A177-3AD203B41FA5}">
                        <a16:colId xmlns:a16="http://schemas.microsoft.com/office/drawing/2014/main" val="3139634513"/>
                      </a:ext>
                    </a:extLst>
                  </a:gridCol>
                  <a:gridCol w="4655437">
                    <a:extLst>
                      <a:ext uri="{9D8B030D-6E8A-4147-A177-3AD203B41FA5}">
                        <a16:colId xmlns:a16="http://schemas.microsoft.com/office/drawing/2014/main" val="336272865"/>
                      </a:ext>
                    </a:extLst>
                  </a:gridCol>
                </a:tblGrid>
                <a:tr h="370840">
                  <a:tc>
                    <a:txBody>
                      <a:bodyPr/>
                      <a:lstStyle/>
                      <a:p>
                        <a:endParaRPr kumimoji="1" lang="ja-JP" altLang="en-US" dirty="0">
                          <a:highlight>
                            <a:srgbClr val="FFCA08"/>
                          </a:highlight>
                        </a:endParaRPr>
                      </a:p>
                    </a:txBody>
                    <a:tcPr>
                      <a:lnB w="12700" cap="flat" cmpd="sng" algn="ctr">
                        <a:solidFill>
                          <a:schemeClr val="bg1"/>
                        </a:solidFill>
                        <a:prstDash val="solid"/>
                        <a:round/>
                        <a:headEnd type="none" w="med" len="med"/>
                        <a:tailEnd type="none" w="med" len="med"/>
                      </a:lnB>
                      <a:solidFill>
                        <a:srgbClr val="FFCA08"/>
                      </a:solidFill>
                    </a:tcPr>
                  </a:tc>
                  <a:tc>
                    <a:txBody>
                      <a:bodyPr/>
                      <a:lstStyle/>
                      <a:p>
                        <a:pPr marL="92075">
                          <a:lnSpc>
                            <a:spcPct val="100000"/>
                          </a:lnSpc>
                          <a:spcBef>
                            <a:spcPts val="350"/>
                          </a:spcBef>
                        </a:pPr>
                        <a:r>
                          <a:rPr lang="ja-JP" altLang="en-US" sz="1200" b="0" spc="1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提出したい申請種別を選択します。</a:t>
                        </a:r>
                      </a:p>
                      <a:p>
                        <a:pPr marL="92075">
                          <a:lnSpc>
                            <a:spcPct val="100000"/>
                          </a:lnSpc>
                          <a:spcBef>
                            <a:spcPts val="350"/>
                          </a:spcBef>
                        </a:pPr>
                        <a:r>
                          <a:rPr lang="ja-JP" altLang="en-US" sz="1200" b="0" spc="1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選択後は申請画面へ遷移します。</a:t>
                        </a:r>
                      </a:p>
                    </a:txBody>
                    <a:tcPr anchor="ctr">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8554456"/>
                    </a:ext>
                  </a:extLst>
                </a:tr>
                <a:tr h="370840">
                  <a:tc>
                    <a:txBody>
                      <a:bodyPr/>
                      <a:lstStyle/>
                      <a:p>
                        <a:endParaRPr kumimoji="1" lang="ja-JP" altLang="en-US" dirty="0">
                          <a:highlight>
                            <a:srgbClr val="FFCA08"/>
                          </a:highlight>
                        </a:endParaRPr>
                      </a:p>
                    </a:txBody>
                    <a:tcPr>
                      <a:lnT w="12700" cap="flat" cmpd="sng" algn="ctr">
                        <a:solidFill>
                          <a:schemeClr val="bg1"/>
                        </a:solidFill>
                        <a:prstDash val="solid"/>
                        <a:round/>
                        <a:headEnd type="none" w="med" len="med"/>
                        <a:tailEnd type="none" w="med" len="med"/>
                      </a:lnT>
                      <a:solidFill>
                        <a:srgbClr val="FFCA08"/>
                      </a:solidFill>
                    </a:tcPr>
                  </a:tc>
                  <a:tc>
                    <a:txBody>
                      <a:bodyPr/>
                      <a:lstStyle/>
                      <a:p>
                        <a:pPr marL="92075">
                          <a:lnSpc>
                            <a:spcPct val="100000"/>
                          </a:lnSpc>
                          <a:spcBef>
                            <a:spcPts val="350"/>
                          </a:spcBef>
                        </a:pPr>
                        <a:r>
                          <a:rPr lang="ja-JP" altLang="en-US"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提出した申請を一覧で確認することができます。</a:t>
                        </a:r>
                        <a:endParaRPr lang="en-US" altLang="ja-JP"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83539768"/>
                    </a:ext>
                  </a:extLst>
                </a:tr>
                <a:tr h="370840">
                  <a:tc>
                    <a:txBody>
                      <a:bodyPr/>
                      <a:lstStyle/>
                      <a:p>
                        <a:endParaRPr kumimoji="1" lang="ja-JP" altLang="en-US" dirty="0">
                          <a:highlight>
                            <a:srgbClr val="FFCA08"/>
                          </a:highlight>
                        </a:endParaRPr>
                      </a:p>
                    </a:txBody>
                    <a:tcPr>
                      <a:solidFill>
                        <a:srgbClr val="FFCA08"/>
                      </a:solidFill>
                    </a:tcPr>
                  </a:tc>
                  <a:tc>
                    <a:txBody>
                      <a:bodyPr/>
                      <a:lstStyle/>
                      <a:p>
                        <a:pPr marL="93600" marR="0" lvl="0" indent="0" defTabSz="914400" eaLnBrk="1" fontAlgn="auto" latinLnBrk="0" hangingPunct="1">
                          <a:lnSpc>
                            <a:spcPct val="100000"/>
                          </a:lnSpc>
                          <a:spcBef>
                            <a:spcPts val="0"/>
                          </a:spcBef>
                          <a:spcAft>
                            <a:spcPts val="0"/>
                          </a:spcAft>
                          <a:buClrTx/>
                          <a:buSzTx/>
                          <a:buFontTx/>
                          <a:buNone/>
                          <a:tabLst/>
                          <a:defRPr/>
                        </a:pPr>
                        <a:r>
                          <a:rPr lang="ja-JP" altLang="en-US" sz="1200" dirty="0">
                            <a:solidFill>
                              <a:schemeClr val="dk1"/>
                            </a:solidFill>
                            <a:effectLst/>
                            <a:latin typeface="HG丸ｺﾞｼｯｸM-PRO" panose="020F0600000000000000" pitchFamily="50" charset="-128"/>
                            <a:ea typeface="HG丸ｺﾞｼｯｸM-PRO" panose="020F0600000000000000" pitchFamily="50" charset="-128"/>
                            <a:cs typeface="+mn-cs"/>
                          </a:rPr>
                          <a:t>承認済みの申請を一覧で確認することができます。</a:t>
                        </a:r>
                      </a:p>
                    </a:txBody>
                    <a:tcPr anchor="ctr">
                      <a:solidFill>
                        <a:schemeClr val="bg1">
                          <a:lumMod val="85000"/>
                        </a:schemeClr>
                      </a:solidFill>
                    </a:tcPr>
                  </a:tc>
                  <a:extLst>
                    <a:ext uri="{0D108BD9-81ED-4DB2-BD59-A6C34878D82A}">
                      <a16:rowId xmlns:a16="http://schemas.microsoft.com/office/drawing/2014/main" val="325423856"/>
                    </a:ext>
                  </a:extLst>
                </a:tr>
                <a:tr h="370840">
                  <a:tc>
                    <a:txBody>
                      <a:bodyPr/>
                      <a:lstStyle/>
                      <a:p>
                        <a:endParaRPr kumimoji="1" lang="ja-JP" altLang="en-US" dirty="0">
                          <a:highlight>
                            <a:srgbClr val="FFCA08"/>
                          </a:highlight>
                        </a:endParaRPr>
                      </a:p>
                    </a:txBody>
                    <a:tcPr>
                      <a:solidFill>
                        <a:srgbClr val="FFCA08"/>
                      </a:solidFill>
                    </a:tcPr>
                  </a:tc>
                  <a:tc>
                    <a:txBody>
                      <a:bodyPr/>
                      <a:lstStyle/>
                      <a:p>
                        <a:pPr marL="91440">
                          <a:lnSpc>
                            <a:spcPct val="100000"/>
                          </a:lnSpc>
                          <a:spcBef>
                            <a:spcPts val="315"/>
                          </a:spcBef>
                        </a:pPr>
                        <a:r>
                          <a:rPr lang="ja-JP" altLang="en-US"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受付締め日等の通知内容を確認することができます。</a:t>
                        </a:r>
                      </a:p>
                    </a:txBody>
                    <a:tcPr anchor="ctr">
                      <a:solidFill>
                        <a:schemeClr val="bg1">
                          <a:lumMod val="85000"/>
                        </a:schemeClr>
                      </a:solidFill>
                    </a:tcPr>
                  </a:tc>
                  <a:extLst>
                    <a:ext uri="{0D108BD9-81ED-4DB2-BD59-A6C34878D82A}">
                      <a16:rowId xmlns:a16="http://schemas.microsoft.com/office/drawing/2014/main" val="2818199551"/>
                    </a:ext>
                  </a:extLst>
                </a:tr>
                <a:tr h="370840">
                  <a:tc>
                    <a:txBody>
                      <a:bodyPr/>
                      <a:lstStyle/>
                      <a:p>
                        <a:endParaRPr kumimoji="1" lang="ja-JP" altLang="en-US" dirty="0">
                          <a:highlight>
                            <a:srgbClr val="FFCA08"/>
                          </a:highlight>
                        </a:endParaRPr>
                      </a:p>
                    </a:txBody>
                    <a:tcPr>
                      <a:solidFill>
                        <a:srgbClr val="FFCA08"/>
                      </a:solidFill>
                    </a:tcPr>
                  </a:tc>
                  <a:tc>
                    <a:txBody>
                      <a:bodyPr/>
                      <a:lstStyle/>
                      <a:p>
                        <a:pPr marL="91440">
                          <a:lnSpc>
                            <a:spcPct val="100000"/>
                          </a:lnSpc>
                          <a:spcBef>
                            <a:spcPts val="315"/>
                          </a:spcBef>
                        </a:pPr>
                        <a:r>
                          <a:rPr lang="en-US" altLang="ja-JP"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IC</a:t>
                        </a:r>
                        <a:r>
                          <a:rPr lang="ja-JP" altLang="en-US" sz="1200" b="0" dirty="0">
                            <a:solidFill>
                              <a:schemeClr val="tx1"/>
                            </a:solidFill>
                            <a:latin typeface="HG丸ｺﾞｼｯｸM-PRO" panose="020F0600000000000000" pitchFamily="50" charset="-128"/>
                            <a:ea typeface="HG丸ｺﾞｼｯｸM-PRO" panose="020F0600000000000000" pitchFamily="50" charset="-128"/>
                            <a:cs typeface="Arial" panose="020B0604020202020204" pitchFamily="34" charset="0"/>
                          </a:rPr>
                          <a:t>カードの読み取りや領収書・請求書読み取り等他メニューを確認できます。</a:t>
                        </a:r>
                      </a:p>
                    </a:txBody>
                    <a:tcPr anchor="ctr">
                      <a:solidFill>
                        <a:schemeClr val="bg1">
                          <a:lumMod val="85000"/>
                        </a:schemeClr>
                      </a:solidFill>
                    </a:tcPr>
                  </a:tc>
                  <a:extLst>
                    <a:ext uri="{0D108BD9-81ED-4DB2-BD59-A6C34878D82A}">
                      <a16:rowId xmlns:a16="http://schemas.microsoft.com/office/drawing/2014/main" val="936209877"/>
                    </a:ext>
                  </a:extLst>
                </a:tr>
              </a:tbl>
            </a:graphicData>
          </a:graphic>
        </p:graphicFrame>
        <p:sp>
          <p:nvSpPr>
            <p:cNvPr id="42" name="楕円 41">
              <a:extLst>
                <a:ext uri="{FF2B5EF4-FFF2-40B4-BE49-F238E27FC236}">
                  <a16:creationId xmlns:a16="http://schemas.microsoft.com/office/drawing/2014/main" id="{35D9AC0A-E692-D536-448F-4152E8EE4D33}"/>
                </a:ext>
              </a:extLst>
            </p:cNvPr>
            <p:cNvSpPr>
              <a:spLocks/>
            </p:cNvSpPr>
            <p:nvPr/>
          </p:nvSpPr>
          <p:spPr>
            <a:xfrm>
              <a:off x="951546" y="5218128"/>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44" name="楕円 43">
              <a:extLst>
                <a:ext uri="{FF2B5EF4-FFF2-40B4-BE49-F238E27FC236}">
                  <a16:creationId xmlns:a16="http://schemas.microsoft.com/office/drawing/2014/main" id="{D42A3B60-A015-7AA7-5CCE-0A10797EC343}"/>
                </a:ext>
              </a:extLst>
            </p:cNvPr>
            <p:cNvSpPr/>
            <p:nvPr/>
          </p:nvSpPr>
          <p:spPr>
            <a:xfrm>
              <a:off x="951546" y="5642482"/>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45" name="楕円 44">
              <a:extLst>
                <a:ext uri="{FF2B5EF4-FFF2-40B4-BE49-F238E27FC236}">
                  <a16:creationId xmlns:a16="http://schemas.microsoft.com/office/drawing/2014/main" id="{4B9D0E96-F4E9-D9CC-5477-30742A08184D}"/>
                </a:ext>
              </a:extLst>
            </p:cNvPr>
            <p:cNvSpPr/>
            <p:nvPr/>
          </p:nvSpPr>
          <p:spPr>
            <a:xfrm>
              <a:off x="951546" y="6023225"/>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46" name="楕円 45">
              <a:extLst>
                <a:ext uri="{FF2B5EF4-FFF2-40B4-BE49-F238E27FC236}">
                  <a16:creationId xmlns:a16="http://schemas.microsoft.com/office/drawing/2014/main" id="{309AF3A9-26FC-3D8D-D34B-DBFBF76E66E8}"/>
                </a:ext>
              </a:extLst>
            </p:cNvPr>
            <p:cNvSpPr/>
            <p:nvPr/>
          </p:nvSpPr>
          <p:spPr>
            <a:xfrm>
              <a:off x="951546" y="6397766"/>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grpSp>
      <p:pic>
        <p:nvPicPr>
          <p:cNvPr id="2" name="図 1">
            <a:extLst>
              <a:ext uri="{FF2B5EF4-FFF2-40B4-BE49-F238E27FC236}">
                <a16:creationId xmlns:a16="http://schemas.microsoft.com/office/drawing/2014/main" id="{0C6B2B20-5505-C42E-2336-8472FAC6EE5D}"/>
              </a:ext>
            </a:extLst>
          </p:cNvPr>
          <p:cNvPicPr>
            <a:picLocks noChangeAspect="1"/>
          </p:cNvPicPr>
          <p:nvPr/>
        </p:nvPicPr>
        <p:blipFill rotWithShape="1">
          <a:blip r:embed="rId2"/>
          <a:srcRect t="2650"/>
          <a:stretch/>
        </p:blipFill>
        <p:spPr>
          <a:xfrm>
            <a:off x="2115064" y="1380262"/>
            <a:ext cx="2627868" cy="4550220"/>
          </a:xfrm>
          <a:prstGeom prst="rect">
            <a:avLst/>
          </a:prstGeom>
          <a:ln>
            <a:noFill/>
          </a:ln>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8F0A52DD-AC21-FA87-C875-ED1AD540ADA2}"/>
              </a:ext>
            </a:extLst>
          </p:cNvPr>
          <p:cNvSpPr/>
          <p:nvPr/>
        </p:nvSpPr>
        <p:spPr>
          <a:xfrm>
            <a:off x="2115065" y="1720269"/>
            <a:ext cx="2612710" cy="161348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5F11B35F-D174-82EE-832A-08AE093D66CD}"/>
              </a:ext>
            </a:extLst>
          </p:cNvPr>
          <p:cNvSpPr/>
          <p:nvPr/>
        </p:nvSpPr>
        <p:spPr>
          <a:xfrm>
            <a:off x="2702982" y="5505892"/>
            <a:ext cx="393701" cy="42459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C57E6A10-1DB8-0206-207E-2A65A34F41F6}"/>
              </a:ext>
            </a:extLst>
          </p:cNvPr>
          <p:cNvSpPr/>
          <p:nvPr/>
        </p:nvSpPr>
        <p:spPr>
          <a:xfrm>
            <a:off x="3223149" y="5505892"/>
            <a:ext cx="393701" cy="42459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5197896C-B600-DD1A-D322-E5C179C9082A}"/>
              </a:ext>
            </a:extLst>
          </p:cNvPr>
          <p:cNvSpPr/>
          <p:nvPr/>
        </p:nvSpPr>
        <p:spPr>
          <a:xfrm>
            <a:off x="3743316" y="5505892"/>
            <a:ext cx="393701" cy="42459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B8DAFE2F-6932-3C4D-062E-5EFAEF6B61B4}"/>
              </a:ext>
            </a:extLst>
          </p:cNvPr>
          <p:cNvSpPr/>
          <p:nvPr/>
        </p:nvSpPr>
        <p:spPr>
          <a:xfrm>
            <a:off x="4266188" y="5505892"/>
            <a:ext cx="393701" cy="42459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楕円 15">
            <a:extLst>
              <a:ext uri="{FF2B5EF4-FFF2-40B4-BE49-F238E27FC236}">
                <a16:creationId xmlns:a16="http://schemas.microsoft.com/office/drawing/2014/main" id="{C5A5B8AD-246F-086F-0A42-B4B93480113D}"/>
              </a:ext>
            </a:extLst>
          </p:cNvPr>
          <p:cNvSpPr/>
          <p:nvPr/>
        </p:nvSpPr>
        <p:spPr>
          <a:xfrm>
            <a:off x="4319038" y="6001963"/>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5</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17" name="楕円 16">
            <a:extLst>
              <a:ext uri="{FF2B5EF4-FFF2-40B4-BE49-F238E27FC236}">
                <a16:creationId xmlns:a16="http://schemas.microsoft.com/office/drawing/2014/main" id="{0B11C5EC-D0C8-1DC9-51A0-2CBF8B54D7DA}"/>
              </a:ext>
            </a:extLst>
          </p:cNvPr>
          <p:cNvSpPr/>
          <p:nvPr/>
        </p:nvSpPr>
        <p:spPr>
          <a:xfrm>
            <a:off x="3796166" y="6005134"/>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sp>
        <p:nvSpPr>
          <p:cNvPr id="20" name="楕円 19">
            <a:extLst>
              <a:ext uri="{FF2B5EF4-FFF2-40B4-BE49-F238E27FC236}">
                <a16:creationId xmlns:a16="http://schemas.microsoft.com/office/drawing/2014/main" id="{E22BB736-E117-A648-26FF-BBDB296B10B1}"/>
              </a:ext>
            </a:extLst>
          </p:cNvPr>
          <p:cNvSpPr/>
          <p:nvPr/>
        </p:nvSpPr>
        <p:spPr>
          <a:xfrm>
            <a:off x="969135" y="8270495"/>
            <a:ext cx="288000" cy="288000"/>
          </a:xfrm>
          <a:prstGeom prst="ellipse">
            <a:avLst/>
          </a:prstGeom>
          <a:solidFill>
            <a:schemeClr val="bg1"/>
          </a:solidFill>
          <a:ln w="381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rPr>
              <a:t>5</a:t>
            </a:r>
            <a:endParaRPr kumimoji="1" lang="ja-JP" altLang="en-US" sz="1400" b="1" dirty="0">
              <a:ln>
                <a:solidFill>
                  <a:srgbClr val="FFCA08"/>
                </a:solidFill>
              </a:ln>
              <a:solidFill>
                <a:srgbClr val="FFCA08"/>
              </a:solidFill>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DECA9CA6-3E97-4B94-12A4-AE3725934818}"/>
              </a:ext>
            </a:extLst>
          </p:cNvPr>
          <p:cNvGrpSpPr/>
          <p:nvPr/>
        </p:nvGrpSpPr>
        <p:grpSpPr>
          <a:xfrm>
            <a:off x="369000" y="8797534"/>
            <a:ext cx="6120000" cy="529394"/>
            <a:chOff x="189000" y="4326247"/>
            <a:chExt cx="6480000" cy="691851"/>
          </a:xfrm>
        </p:grpSpPr>
        <p:sp>
          <p:nvSpPr>
            <p:cNvPr id="7" name="四角形: 角を丸くする 6">
              <a:extLst>
                <a:ext uri="{FF2B5EF4-FFF2-40B4-BE49-F238E27FC236}">
                  <a16:creationId xmlns:a16="http://schemas.microsoft.com/office/drawing/2014/main" id="{88D54CEB-381D-C2F0-146F-DE54F9540FFD}"/>
                </a:ext>
              </a:extLst>
            </p:cNvPr>
            <p:cNvSpPr/>
            <p:nvPr/>
          </p:nvSpPr>
          <p:spPr>
            <a:xfrm>
              <a:off x="189000" y="4432301"/>
              <a:ext cx="6480000" cy="585797"/>
            </a:xfrm>
            <a:prstGeom prst="roundRect">
              <a:avLst>
                <a:gd name="adj" fmla="val 60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管理者の設定と付与された権限で表示される項目が異なります。</a:t>
              </a:r>
            </a:p>
          </p:txBody>
        </p:sp>
        <p:grpSp>
          <p:nvGrpSpPr>
            <p:cNvPr id="9" name="グループ化 8">
              <a:extLst>
                <a:ext uri="{FF2B5EF4-FFF2-40B4-BE49-F238E27FC236}">
                  <a16:creationId xmlns:a16="http://schemas.microsoft.com/office/drawing/2014/main" id="{471D4A80-2915-4C80-E262-99E8E2AF6F74}"/>
                </a:ext>
              </a:extLst>
            </p:cNvPr>
            <p:cNvGrpSpPr/>
            <p:nvPr/>
          </p:nvGrpSpPr>
          <p:grpSpPr>
            <a:xfrm>
              <a:off x="404308" y="4326247"/>
              <a:ext cx="699405" cy="203106"/>
              <a:chOff x="347158" y="4326247"/>
              <a:chExt cx="699405" cy="203106"/>
            </a:xfrm>
          </p:grpSpPr>
          <p:sp>
            <p:nvSpPr>
              <p:cNvPr id="18" name="正方形/長方形 17">
                <a:extLst>
                  <a:ext uri="{FF2B5EF4-FFF2-40B4-BE49-F238E27FC236}">
                    <a16:creationId xmlns:a16="http://schemas.microsoft.com/office/drawing/2014/main" id="{C5AB348B-123D-C379-F112-D89F22A25113}"/>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21" name="グラフィックス 20" descr="警告 単色塗りつぶし">
                <a:extLst>
                  <a:ext uri="{FF2B5EF4-FFF2-40B4-BE49-F238E27FC236}">
                    <a16:creationId xmlns:a16="http://schemas.microsoft.com/office/drawing/2014/main" id="{6A0B2F89-7391-6134-157F-7BFE95855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896053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F245-C625-1A1C-9596-EF549747549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A345DF0-62D0-DA88-C4E2-186585701629}"/>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4 </a:t>
            </a:r>
            <a:r>
              <a:rPr kumimoji="1" lang="ja-JP" altLang="en-US" dirty="0">
                <a:ln w="12700">
                  <a:solidFill>
                    <a:schemeClr val="bg2"/>
                  </a:solidFill>
                </a:ln>
                <a:solidFill>
                  <a:schemeClr val="bg2"/>
                </a:solidFill>
              </a:rPr>
              <a:t>申請の提出をおこなう ①</a:t>
            </a:r>
          </a:p>
        </p:txBody>
      </p:sp>
      <p:sp>
        <p:nvSpPr>
          <p:cNvPr id="18" name="スライド番号プレースホルダー 1">
            <a:extLst>
              <a:ext uri="{FF2B5EF4-FFF2-40B4-BE49-F238E27FC236}">
                <a16:creationId xmlns:a16="http://schemas.microsoft.com/office/drawing/2014/main" id="{C62B38F2-B06F-8E56-DB44-A72191EDBF6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39</a:t>
            </a:fld>
            <a:endParaRPr lang="ja-JP" altLang="en-US" dirty="0"/>
          </a:p>
        </p:txBody>
      </p:sp>
      <p:sp>
        <p:nvSpPr>
          <p:cNvPr id="7" name="四角形: 角を丸くする 6">
            <a:extLst>
              <a:ext uri="{FF2B5EF4-FFF2-40B4-BE49-F238E27FC236}">
                <a16:creationId xmlns:a16="http://schemas.microsoft.com/office/drawing/2014/main" id="{B1355FDF-2D93-0755-EDBE-B620B5CC6CB3}"/>
              </a:ext>
            </a:extLst>
          </p:cNvPr>
          <p:cNvSpPr/>
          <p:nvPr/>
        </p:nvSpPr>
        <p:spPr>
          <a:xfrm>
            <a:off x="370959" y="948974"/>
            <a:ext cx="6116079" cy="800615"/>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申請したいアイコンを選択します。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0" name="四角形: 角を丸くする 9">
            <a:extLst>
              <a:ext uri="{FF2B5EF4-FFF2-40B4-BE49-F238E27FC236}">
                <a16:creationId xmlns:a16="http://schemas.microsoft.com/office/drawing/2014/main" id="{0EADCAE0-889F-9BB6-75B0-6A5DBF48E573}"/>
              </a:ext>
            </a:extLst>
          </p:cNvPr>
          <p:cNvSpPr/>
          <p:nvPr/>
        </p:nvSpPr>
        <p:spPr>
          <a:xfrm>
            <a:off x="367039" y="2120708"/>
            <a:ext cx="6120000" cy="6838678"/>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申請の種別を選択し、［申請］をタップします。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11" name="グラフィックス 10" descr="再生 単色塗りつぶし">
            <a:extLst>
              <a:ext uri="{FF2B5EF4-FFF2-40B4-BE49-F238E27FC236}">
                <a16:creationId xmlns:a16="http://schemas.microsoft.com/office/drawing/2014/main" id="{8372FD74-906D-B74D-75E9-89693E11F2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0" y="8814074"/>
            <a:ext cx="231627" cy="456907"/>
          </a:xfrm>
          <a:prstGeom prst="rect">
            <a:avLst/>
          </a:prstGeom>
        </p:spPr>
      </p:pic>
      <p:pic>
        <p:nvPicPr>
          <p:cNvPr id="22" name="グラフィックス 21" descr="再生 単色塗りつぶし">
            <a:extLst>
              <a:ext uri="{FF2B5EF4-FFF2-40B4-BE49-F238E27FC236}">
                <a16:creationId xmlns:a16="http://schemas.microsoft.com/office/drawing/2014/main" id="{87C8CA21-4DE9-26D9-F531-C6A1EE6C72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0" y="1583515"/>
            <a:ext cx="231627" cy="456907"/>
          </a:xfrm>
          <a:prstGeom prst="rect">
            <a:avLst/>
          </a:prstGeom>
        </p:spPr>
      </p:pic>
      <p:pic>
        <p:nvPicPr>
          <p:cNvPr id="23" name="図 22">
            <a:extLst>
              <a:ext uri="{FF2B5EF4-FFF2-40B4-BE49-F238E27FC236}">
                <a16:creationId xmlns:a16="http://schemas.microsoft.com/office/drawing/2014/main" id="{2E2B0E11-E24A-8767-6C6F-76BFD38A1FAF}"/>
              </a:ext>
            </a:extLst>
          </p:cNvPr>
          <p:cNvPicPr>
            <a:picLocks noChangeAspect="1"/>
          </p:cNvPicPr>
          <p:nvPr/>
        </p:nvPicPr>
        <p:blipFill rotWithShape="1">
          <a:blip r:embed="rId4"/>
          <a:srcRect l="1431" t="1222" r="1774" b="1619"/>
          <a:stretch/>
        </p:blipFill>
        <p:spPr>
          <a:xfrm>
            <a:off x="647530" y="3403436"/>
            <a:ext cx="2409459" cy="3330326"/>
          </a:xfrm>
          <a:prstGeom prst="rect">
            <a:avLst/>
          </a:prstGeom>
          <a:effectLst>
            <a:outerShdw blurRad="63500" sx="102000" sy="102000" algn="ctr" rotWithShape="0">
              <a:prstClr val="black">
                <a:alpha val="40000"/>
              </a:prstClr>
            </a:outerShdw>
          </a:effectLst>
        </p:spPr>
      </p:pic>
      <p:pic>
        <p:nvPicPr>
          <p:cNvPr id="24" name="図 23">
            <a:extLst>
              <a:ext uri="{FF2B5EF4-FFF2-40B4-BE49-F238E27FC236}">
                <a16:creationId xmlns:a16="http://schemas.microsoft.com/office/drawing/2014/main" id="{27347B93-B347-0256-1BFA-87A4AB982C25}"/>
              </a:ext>
            </a:extLst>
          </p:cNvPr>
          <p:cNvPicPr>
            <a:picLocks noChangeAspect="1"/>
          </p:cNvPicPr>
          <p:nvPr/>
        </p:nvPicPr>
        <p:blipFill rotWithShape="1">
          <a:blip r:embed="rId5"/>
          <a:srcRect t="11184" b="13272"/>
          <a:stretch/>
        </p:blipFill>
        <p:spPr>
          <a:xfrm>
            <a:off x="3655596" y="3403436"/>
            <a:ext cx="2554874" cy="3432967"/>
          </a:xfrm>
          <a:prstGeom prst="rect">
            <a:avLst/>
          </a:prstGeom>
          <a:ln>
            <a:noFill/>
          </a:ln>
          <a:effectLst>
            <a:outerShdw blurRad="63500" sx="102000" sy="102000" algn="ctr" rotWithShape="0">
              <a:prstClr val="black">
                <a:alpha val="40000"/>
              </a:prstClr>
            </a:outerShdw>
          </a:effectLst>
        </p:spPr>
      </p:pic>
      <p:sp>
        <p:nvSpPr>
          <p:cNvPr id="25" name="矢印: 右 24">
            <a:extLst>
              <a:ext uri="{FF2B5EF4-FFF2-40B4-BE49-F238E27FC236}">
                <a16:creationId xmlns:a16="http://schemas.microsoft.com/office/drawing/2014/main" id="{829390C1-CBE4-594A-2492-A11F3B5BBEAD}"/>
              </a:ext>
            </a:extLst>
          </p:cNvPr>
          <p:cNvSpPr/>
          <p:nvPr/>
        </p:nvSpPr>
        <p:spPr>
          <a:xfrm>
            <a:off x="3202405" y="4750029"/>
            <a:ext cx="383096" cy="412292"/>
          </a:xfrm>
          <a:prstGeom prst="rightArrow">
            <a:avLst/>
          </a:prstGeom>
          <a:solidFill>
            <a:srgbClr val="FFCA0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CA08"/>
                </a:solidFill>
              </a:ln>
              <a:solidFill>
                <a:srgbClr val="FFCA08"/>
              </a:solidFill>
            </a:endParaRPr>
          </a:p>
        </p:txBody>
      </p:sp>
      <p:sp>
        <p:nvSpPr>
          <p:cNvPr id="27" name="テキスト ボックス 26">
            <a:extLst>
              <a:ext uri="{FF2B5EF4-FFF2-40B4-BE49-F238E27FC236}">
                <a16:creationId xmlns:a16="http://schemas.microsoft.com/office/drawing/2014/main" id="{BCCF54F0-7C30-F20C-1F05-12AD8655BF04}"/>
              </a:ext>
            </a:extLst>
          </p:cNvPr>
          <p:cNvSpPr txBox="1"/>
          <p:nvPr/>
        </p:nvSpPr>
        <p:spPr>
          <a:xfrm>
            <a:off x="404294" y="7360756"/>
            <a:ext cx="6120000" cy="430887"/>
          </a:xfrm>
          <a:prstGeom prst="rect">
            <a:avLst/>
          </a:prstGeom>
          <a:noFill/>
        </p:spPr>
        <p:txBody>
          <a:bodyPr wrap="square" rtlCol="0">
            <a:spAutoFit/>
          </a:bodyPr>
          <a:lstStyle/>
          <a:p>
            <a:r>
              <a:rPr lang="en-US" altLang="ja-JP" sz="1100" dirty="0">
                <a:solidFill>
                  <a:srgbClr val="FF0000"/>
                </a:solidFill>
                <a:latin typeface="+mj-ea"/>
                <a:ea typeface="+mj-ea"/>
                <a:cs typeface="Arial" panose="020B0604020202020204" pitchFamily="34" charset="0"/>
              </a:rPr>
              <a:t>※</a:t>
            </a:r>
            <a:r>
              <a:rPr lang="ja-JP" altLang="en-US" sz="1100" dirty="0">
                <a:solidFill>
                  <a:srgbClr val="FF0000"/>
                </a:solidFill>
                <a:latin typeface="+mj-ea"/>
                <a:ea typeface="+mj-ea"/>
                <a:cs typeface="Arial" panose="020B0604020202020204" pitchFamily="34" charset="0"/>
              </a:rPr>
              <a:t>　管理者側にて事前申請の利用をしないと設定している場合は</a:t>
            </a:r>
            <a:br>
              <a:rPr lang="en-US" altLang="ja-JP" sz="1100" dirty="0">
                <a:solidFill>
                  <a:srgbClr val="FF0000"/>
                </a:solidFill>
                <a:latin typeface="+mj-ea"/>
                <a:ea typeface="+mj-ea"/>
                <a:cs typeface="Arial" panose="020B0604020202020204" pitchFamily="34" charset="0"/>
              </a:rPr>
            </a:br>
            <a:r>
              <a:rPr lang="en-US" altLang="ja-JP" sz="1100" dirty="0">
                <a:solidFill>
                  <a:srgbClr val="FF0000"/>
                </a:solidFill>
                <a:latin typeface="+mj-ea"/>
                <a:ea typeface="+mj-ea"/>
                <a:cs typeface="Arial" panose="020B0604020202020204" pitchFamily="34" charset="0"/>
              </a:rPr>
              <a:t>     </a:t>
            </a:r>
            <a:r>
              <a:rPr lang="ja-JP" altLang="en-US" sz="1100" dirty="0">
                <a:solidFill>
                  <a:srgbClr val="FF0000"/>
                </a:solidFill>
                <a:latin typeface="+mj-ea"/>
                <a:ea typeface="+mj-ea"/>
                <a:cs typeface="Arial" panose="020B0604020202020204" pitchFamily="34" charset="0"/>
              </a:rPr>
              <a:t>上記画面は表示されず、そのまま申請画面へと遷移いたします。</a:t>
            </a:r>
          </a:p>
        </p:txBody>
      </p:sp>
    </p:spTree>
    <p:extLst>
      <p:ext uri="{BB962C8B-B14F-4D97-AF65-F5344CB8AC3E}">
        <p14:creationId xmlns:p14="http://schemas.microsoft.com/office/powerpoint/2010/main" val="782404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5C94775-F5E5-2468-6976-CB80C2044F4D}"/>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F9095CA-206E-BFB6-C368-C3A817D5EFE3}"/>
              </a:ext>
            </a:extLst>
          </p:cNvPr>
          <p:cNvSpPr/>
          <p:nvPr/>
        </p:nvSpPr>
        <p:spPr>
          <a:xfrm>
            <a:off x="2708999" y="237943"/>
            <a:ext cx="1440000" cy="1440000"/>
          </a:xfrm>
          <a:prstGeom prst="ellipse">
            <a:avLst/>
          </a:prstGeom>
          <a:solidFill>
            <a:schemeClr val="accent1"/>
          </a:solid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1</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D27A3F52-0D91-9530-7B04-C2C4684E509C}"/>
              </a:ext>
            </a:extLst>
          </p:cNvPr>
          <p:cNvSpPr txBox="1"/>
          <p:nvPr/>
        </p:nvSpPr>
        <p:spPr>
          <a:xfrm>
            <a:off x="639000" y="4356886"/>
            <a:ext cx="3962029"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rPr>
              <a:t>はじめに</a:t>
            </a:r>
          </a:p>
        </p:txBody>
      </p:sp>
      <p:sp>
        <p:nvSpPr>
          <p:cNvPr id="4" name="テキスト ボックス 3">
            <a:extLst>
              <a:ext uri="{FF2B5EF4-FFF2-40B4-BE49-F238E27FC236}">
                <a16:creationId xmlns:a16="http://schemas.microsoft.com/office/drawing/2014/main" id="{410F1B84-C162-49B7-DE4A-0E1AB54CF5B9}"/>
              </a:ext>
            </a:extLst>
          </p:cNvPr>
          <p:cNvSpPr txBox="1"/>
          <p:nvPr/>
        </p:nvSpPr>
        <p:spPr>
          <a:xfrm>
            <a:off x="639000" y="5197704"/>
            <a:ext cx="5580000" cy="738664"/>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ジンジャーの使用にあたり、</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「推奨する動作環境」や「基本操作」について説明いたします。</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marL="0" lvl="0" indent="0" rtl="0">
              <a:lnSpc>
                <a:spcPct val="100000"/>
              </a:lnSpc>
              <a:spcBef>
                <a:spcPts val="0"/>
              </a:spcBef>
              <a:spcAft>
                <a:spcPts val="0"/>
              </a:spcAft>
              <a:buClr>
                <a:srgbClr val="3F3F3F"/>
              </a:buClr>
              <a:buSzPts val="1800"/>
              <a:buNone/>
            </a:pPr>
            <a:r>
              <a:rPr lang="en-US" altLang="ja-JP" dirty="0">
                <a:solidFill>
                  <a:schemeClr val="tx1"/>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ご利用の際には、必ずお読みください。</a:t>
            </a:r>
          </a:p>
        </p:txBody>
      </p:sp>
      <p:sp>
        <p:nvSpPr>
          <p:cNvPr id="9" name="四角形: 角を丸くする 8">
            <a:extLst>
              <a:ext uri="{FF2B5EF4-FFF2-40B4-BE49-F238E27FC236}">
                <a16:creationId xmlns:a16="http://schemas.microsoft.com/office/drawing/2014/main" id="{03439740-0BF1-F41E-1C88-3EB6E57CC2CD}"/>
              </a:ext>
            </a:extLst>
          </p:cNvPr>
          <p:cNvSpPr/>
          <p:nvPr/>
        </p:nvSpPr>
        <p:spPr>
          <a:xfrm>
            <a:off x="729000" y="5026423"/>
            <a:ext cx="5400000"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1"/>
              </a:solidFill>
            </a:endParaRPr>
          </a:p>
        </p:txBody>
      </p:sp>
    </p:spTree>
    <p:extLst>
      <p:ext uri="{BB962C8B-B14F-4D97-AF65-F5344CB8AC3E}">
        <p14:creationId xmlns:p14="http://schemas.microsoft.com/office/powerpoint/2010/main" val="3474897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9511D-4FDB-0127-3272-8ABE926D386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5EBF8A2-DF02-8C6A-0E66-8F36BDFF73C2}"/>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4 </a:t>
            </a:r>
            <a:r>
              <a:rPr kumimoji="1" lang="ja-JP" altLang="en-US" dirty="0">
                <a:ln w="12700">
                  <a:solidFill>
                    <a:schemeClr val="bg2"/>
                  </a:solidFill>
                </a:ln>
                <a:solidFill>
                  <a:schemeClr val="bg2"/>
                </a:solidFill>
              </a:rPr>
              <a:t>申請の提出をおこなう ②</a:t>
            </a:r>
          </a:p>
        </p:txBody>
      </p:sp>
      <p:sp>
        <p:nvSpPr>
          <p:cNvPr id="18" name="スライド番号プレースホルダー 1">
            <a:extLst>
              <a:ext uri="{FF2B5EF4-FFF2-40B4-BE49-F238E27FC236}">
                <a16:creationId xmlns:a16="http://schemas.microsoft.com/office/drawing/2014/main" id="{2E5CD4ED-AF43-31A2-FABE-717962730B3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40</a:t>
            </a:fld>
            <a:endParaRPr lang="ja-JP" altLang="en-US" dirty="0"/>
          </a:p>
        </p:txBody>
      </p:sp>
      <p:sp>
        <p:nvSpPr>
          <p:cNvPr id="10" name="四角形: 角を丸くする 9">
            <a:extLst>
              <a:ext uri="{FF2B5EF4-FFF2-40B4-BE49-F238E27FC236}">
                <a16:creationId xmlns:a16="http://schemas.microsoft.com/office/drawing/2014/main" id="{E4D6378F-BD4F-1659-211E-835E6479DA4E}"/>
              </a:ext>
            </a:extLst>
          </p:cNvPr>
          <p:cNvSpPr/>
          <p:nvPr/>
        </p:nvSpPr>
        <p:spPr>
          <a:xfrm>
            <a:off x="367039" y="948975"/>
            <a:ext cx="6120000" cy="7335059"/>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ln w="25400">
                  <a:noFill/>
                </a:ln>
                <a:solidFill>
                  <a:sysClr val="windowText" lastClr="000000"/>
                </a:solidFill>
                <a:latin typeface="HG丸ｺﾞｼｯｸM-PRO" panose="020F0600000000000000" pitchFamily="50" charset="-128"/>
                <a:ea typeface="HG丸ｺﾞｼｯｸM-PRO" panose="020F0600000000000000" pitchFamily="50" charset="-128"/>
              </a:rPr>
              <a:t>申請</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に必要となる情報を入力します。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11" name="グラフィックス 10" descr="再生 単色塗りつぶし">
            <a:extLst>
              <a:ext uri="{FF2B5EF4-FFF2-40B4-BE49-F238E27FC236}">
                <a16:creationId xmlns:a16="http://schemas.microsoft.com/office/drawing/2014/main" id="{C61B1EB3-C2B7-9F5E-D6ED-CF17AF1D11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0" y="8129705"/>
            <a:ext cx="231627" cy="456907"/>
          </a:xfrm>
          <a:prstGeom prst="rect">
            <a:avLst/>
          </a:prstGeom>
        </p:spPr>
      </p:pic>
      <p:sp>
        <p:nvSpPr>
          <p:cNvPr id="27" name="テキスト ボックス 26">
            <a:extLst>
              <a:ext uri="{FF2B5EF4-FFF2-40B4-BE49-F238E27FC236}">
                <a16:creationId xmlns:a16="http://schemas.microsoft.com/office/drawing/2014/main" id="{A3A2F620-3BA8-BC9A-81B7-481157DBA62E}"/>
              </a:ext>
            </a:extLst>
          </p:cNvPr>
          <p:cNvSpPr txBox="1"/>
          <p:nvPr/>
        </p:nvSpPr>
        <p:spPr>
          <a:xfrm>
            <a:off x="404294" y="7360756"/>
            <a:ext cx="6120000" cy="261610"/>
          </a:xfrm>
          <a:prstGeom prst="rect">
            <a:avLst/>
          </a:prstGeom>
          <a:noFill/>
        </p:spPr>
        <p:txBody>
          <a:bodyPr wrap="square" rtlCol="0">
            <a:spAutoFit/>
          </a:bodyPr>
          <a:lstStyle/>
          <a:p>
            <a:r>
              <a:rPr lang="en-US" altLang="ja-JP" sz="1100" dirty="0">
                <a:solidFill>
                  <a:srgbClr val="FF0000"/>
                </a:solidFill>
                <a:latin typeface="+mj-ea"/>
                <a:ea typeface="+mj-ea"/>
                <a:cs typeface="Arial" panose="020B0604020202020204" pitchFamily="34" charset="0"/>
              </a:rPr>
              <a:t>※</a:t>
            </a:r>
            <a:r>
              <a:rPr lang="ja-JP" altLang="en-US" sz="1100" dirty="0">
                <a:solidFill>
                  <a:srgbClr val="FF0000"/>
                </a:solidFill>
                <a:latin typeface="+mj-ea"/>
                <a:ea typeface="+mj-ea"/>
                <a:cs typeface="Arial" panose="020B0604020202020204" pitchFamily="34" charset="0"/>
              </a:rPr>
              <a:t>　ヘッダー・明細の項目はお客さまごとに異なります。</a:t>
            </a:r>
          </a:p>
        </p:txBody>
      </p:sp>
      <p:pic>
        <p:nvPicPr>
          <p:cNvPr id="28" name="図 27">
            <a:extLst>
              <a:ext uri="{FF2B5EF4-FFF2-40B4-BE49-F238E27FC236}">
                <a16:creationId xmlns:a16="http://schemas.microsoft.com/office/drawing/2014/main" id="{2B9D721E-24DC-4106-730A-A805022A9F0B}"/>
              </a:ext>
            </a:extLst>
          </p:cNvPr>
          <p:cNvPicPr>
            <a:picLocks noChangeAspect="1"/>
          </p:cNvPicPr>
          <p:nvPr/>
        </p:nvPicPr>
        <p:blipFill rotWithShape="1">
          <a:blip r:embed="rId4"/>
          <a:srcRect l="2249" t="1073" r="2299" b="1042"/>
          <a:stretch/>
        </p:blipFill>
        <p:spPr>
          <a:xfrm>
            <a:off x="3607216" y="2551594"/>
            <a:ext cx="2675623" cy="4210658"/>
          </a:xfrm>
          <a:prstGeom prst="rect">
            <a:avLst/>
          </a:prstGeom>
          <a:ln>
            <a:noFill/>
          </a:ln>
          <a:effectLst>
            <a:outerShdw blurRad="63500" sx="102000" sy="102000" algn="ctr" rotWithShape="0">
              <a:prstClr val="black">
                <a:alpha val="40000"/>
              </a:prstClr>
            </a:outerShdw>
          </a:effectLst>
        </p:spPr>
      </p:pic>
      <p:pic>
        <p:nvPicPr>
          <p:cNvPr id="29" name="図 28">
            <a:extLst>
              <a:ext uri="{FF2B5EF4-FFF2-40B4-BE49-F238E27FC236}">
                <a16:creationId xmlns:a16="http://schemas.microsoft.com/office/drawing/2014/main" id="{0AD9F19D-F67E-F41F-8B96-A3436214992F}"/>
              </a:ext>
            </a:extLst>
          </p:cNvPr>
          <p:cNvPicPr>
            <a:picLocks noChangeAspect="1"/>
          </p:cNvPicPr>
          <p:nvPr/>
        </p:nvPicPr>
        <p:blipFill rotWithShape="1">
          <a:blip r:embed="rId5"/>
          <a:srcRect l="4411" t="2930" r="4347" b="3308"/>
          <a:stretch/>
        </p:blipFill>
        <p:spPr>
          <a:xfrm>
            <a:off x="485938" y="2524960"/>
            <a:ext cx="2675623" cy="4224293"/>
          </a:xfrm>
          <a:prstGeom prst="rect">
            <a:avLst/>
          </a:prstGeom>
          <a:effectLst>
            <a:outerShdw blurRad="63500" sx="102000" sy="102000" algn="ctr" rotWithShape="0">
              <a:prstClr val="black">
                <a:alpha val="40000"/>
              </a:prstClr>
            </a:outerShdw>
          </a:effectLst>
        </p:spPr>
      </p:pic>
      <p:sp>
        <p:nvSpPr>
          <p:cNvPr id="30" name="テキスト ボックス 29">
            <a:extLst>
              <a:ext uri="{FF2B5EF4-FFF2-40B4-BE49-F238E27FC236}">
                <a16:creationId xmlns:a16="http://schemas.microsoft.com/office/drawing/2014/main" id="{123B1DDD-481B-80B4-05AB-6B99314F7861}"/>
              </a:ext>
            </a:extLst>
          </p:cNvPr>
          <p:cNvSpPr txBox="1"/>
          <p:nvPr/>
        </p:nvSpPr>
        <p:spPr>
          <a:xfrm>
            <a:off x="404294" y="2020004"/>
            <a:ext cx="2757267" cy="261610"/>
          </a:xfrm>
          <a:prstGeom prst="rect">
            <a:avLst/>
          </a:prstGeom>
          <a:noFill/>
        </p:spPr>
        <p:txBody>
          <a:bodyPr wrap="square" rtlCol="0">
            <a:spAutoFit/>
          </a:bodyPr>
          <a:lstStyle/>
          <a:p>
            <a:r>
              <a:rPr lang="en-US" altLang="ja-JP" sz="1100" dirty="0">
                <a:latin typeface="+mj-ea"/>
                <a:ea typeface="+mj-ea"/>
                <a:cs typeface="Arial" panose="020B0604020202020204" pitchFamily="34" charset="0"/>
              </a:rPr>
              <a:t>【</a:t>
            </a:r>
            <a:r>
              <a:rPr lang="ja-JP" altLang="en-US" sz="1100" dirty="0">
                <a:latin typeface="+mj-ea"/>
                <a:ea typeface="+mj-ea"/>
                <a:cs typeface="Arial" panose="020B0604020202020204" pitchFamily="34" charset="0"/>
              </a:rPr>
              <a:t>ヘッダー項目</a:t>
            </a:r>
            <a:r>
              <a:rPr lang="en-US" altLang="ja-JP" sz="1100" dirty="0">
                <a:latin typeface="+mj-ea"/>
                <a:ea typeface="+mj-ea"/>
                <a:cs typeface="Arial" panose="020B0604020202020204" pitchFamily="34" charset="0"/>
              </a:rPr>
              <a:t>】</a:t>
            </a:r>
          </a:p>
        </p:txBody>
      </p:sp>
      <p:sp>
        <p:nvSpPr>
          <p:cNvPr id="31" name="テキスト ボックス 30">
            <a:extLst>
              <a:ext uri="{FF2B5EF4-FFF2-40B4-BE49-F238E27FC236}">
                <a16:creationId xmlns:a16="http://schemas.microsoft.com/office/drawing/2014/main" id="{337A4C7F-ADDE-799A-2B0A-685026F3C612}"/>
              </a:ext>
            </a:extLst>
          </p:cNvPr>
          <p:cNvSpPr txBox="1"/>
          <p:nvPr/>
        </p:nvSpPr>
        <p:spPr>
          <a:xfrm>
            <a:off x="3607216" y="2020004"/>
            <a:ext cx="2757267" cy="261610"/>
          </a:xfrm>
          <a:prstGeom prst="rect">
            <a:avLst/>
          </a:prstGeom>
          <a:noFill/>
        </p:spPr>
        <p:txBody>
          <a:bodyPr wrap="square" rtlCol="0">
            <a:spAutoFit/>
          </a:bodyPr>
          <a:lstStyle/>
          <a:p>
            <a:r>
              <a:rPr lang="en-US" altLang="ja-JP" sz="1100" dirty="0">
                <a:latin typeface="+mj-ea"/>
                <a:ea typeface="+mj-ea"/>
                <a:cs typeface="Arial" panose="020B0604020202020204" pitchFamily="34" charset="0"/>
              </a:rPr>
              <a:t>【</a:t>
            </a:r>
            <a:r>
              <a:rPr lang="ja-JP" altLang="en-US" sz="1100" dirty="0">
                <a:latin typeface="+mj-ea"/>
                <a:ea typeface="+mj-ea"/>
                <a:cs typeface="Arial" panose="020B0604020202020204" pitchFamily="34" charset="0"/>
              </a:rPr>
              <a:t>明細項目</a:t>
            </a:r>
            <a:r>
              <a:rPr lang="en-US" altLang="ja-JP" sz="1100" dirty="0">
                <a:latin typeface="+mj-ea"/>
                <a:ea typeface="+mj-ea"/>
                <a:cs typeface="Arial" panose="020B0604020202020204" pitchFamily="34" charset="0"/>
              </a:rPr>
              <a:t>】</a:t>
            </a:r>
          </a:p>
        </p:txBody>
      </p:sp>
      <p:sp>
        <p:nvSpPr>
          <p:cNvPr id="48" name="四角形: 角を丸くする 47">
            <a:extLst>
              <a:ext uri="{FF2B5EF4-FFF2-40B4-BE49-F238E27FC236}">
                <a16:creationId xmlns:a16="http://schemas.microsoft.com/office/drawing/2014/main" id="{73750806-3280-7C9D-0838-B71C9E17F5AD}"/>
              </a:ext>
            </a:extLst>
          </p:cNvPr>
          <p:cNvSpPr/>
          <p:nvPr/>
        </p:nvSpPr>
        <p:spPr>
          <a:xfrm>
            <a:off x="528070" y="3684536"/>
            <a:ext cx="2612710" cy="3077716"/>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四角形: 角を丸くする 48">
            <a:extLst>
              <a:ext uri="{FF2B5EF4-FFF2-40B4-BE49-F238E27FC236}">
                <a16:creationId xmlns:a16="http://schemas.microsoft.com/office/drawing/2014/main" id="{7DCF0788-AB60-AFDB-ACF0-ED63EF2A44BD}"/>
              </a:ext>
            </a:extLst>
          </p:cNvPr>
          <p:cNvSpPr/>
          <p:nvPr/>
        </p:nvSpPr>
        <p:spPr>
          <a:xfrm>
            <a:off x="3638672" y="3412067"/>
            <a:ext cx="2612710" cy="3337186"/>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24209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3E63F-AB45-6FE6-85CA-6D1FEDDEC60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828704A-B624-F668-ACE2-49583462DAD3}"/>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4 </a:t>
            </a:r>
            <a:r>
              <a:rPr kumimoji="1" lang="ja-JP" altLang="en-US" dirty="0">
                <a:ln w="12700">
                  <a:solidFill>
                    <a:schemeClr val="bg2"/>
                  </a:solidFill>
                </a:ln>
                <a:solidFill>
                  <a:schemeClr val="bg2"/>
                </a:solidFill>
              </a:rPr>
              <a:t>申請の提出をおこなう ③</a:t>
            </a:r>
          </a:p>
        </p:txBody>
      </p:sp>
      <p:sp>
        <p:nvSpPr>
          <p:cNvPr id="47" name="スライド番号プレースホルダー 1">
            <a:extLst>
              <a:ext uri="{FF2B5EF4-FFF2-40B4-BE49-F238E27FC236}">
                <a16:creationId xmlns:a16="http://schemas.microsoft.com/office/drawing/2014/main" id="{153222CD-363B-FA90-9810-886B93147A1A}"/>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41</a:t>
            </a:fld>
            <a:endParaRPr lang="ja-JP" altLang="en-US" dirty="0"/>
          </a:p>
        </p:txBody>
      </p:sp>
      <p:sp>
        <p:nvSpPr>
          <p:cNvPr id="2" name="四角形: 角を丸くする 1">
            <a:extLst>
              <a:ext uri="{FF2B5EF4-FFF2-40B4-BE49-F238E27FC236}">
                <a16:creationId xmlns:a16="http://schemas.microsoft.com/office/drawing/2014/main" id="{A393A85B-B046-1BAA-1DE4-0029F4AAEC82}"/>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5B0284AB-29B5-2E24-FA43-C8CED6994D19}"/>
              </a:ext>
            </a:extLst>
          </p:cNvPr>
          <p:cNvSpPr/>
          <p:nvPr/>
        </p:nvSpPr>
        <p:spPr>
          <a:xfrm>
            <a:off x="369000" y="5148038"/>
            <a:ext cx="6116079" cy="3811347"/>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5</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以下のモーダルが表示されれば対応完了です。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82603829-77A6-EE82-5A4A-930276C4AC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4" name="図 3">
            <a:extLst>
              <a:ext uri="{FF2B5EF4-FFF2-40B4-BE49-F238E27FC236}">
                <a16:creationId xmlns:a16="http://schemas.microsoft.com/office/drawing/2014/main" id="{B8BFCCEB-1400-FECF-C8D9-AD8E4A1AFF93}"/>
              </a:ext>
            </a:extLst>
          </p:cNvPr>
          <p:cNvPicPr>
            <a:picLocks noChangeAspect="1"/>
          </p:cNvPicPr>
          <p:nvPr/>
        </p:nvPicPr>
        <p:blipFill rotWithShape="1">
          <a:blip r:embed="rId4"/>
          <a:srcRect l="711" t="1137" r="3038" b="2682"/>
          <a:stretch/>
        </p:blipFill>
        <p:spPr>
          <a:xfrm>
            <a:off x="3704669" y="1852355"/>
            <a:ext cx="2540992" cy="2367762"/>
          </a:xfrm>
          <a:prstGeom prst="rect">
            <a:avLst/>
          </a:prstGeom>
          <a:ln>
            <a:noFill/>
          </a:ln>
          <a:effectLst>
            <a:outerShdw blurRad="63500" sx="102000" sy="102000" algn="ctr" rotWithShape="0">
              <a:prstClr val="black">
                <a:alpha val="40000"/>
              </a:prstClr>
            </a:outerShdw>
          </a:effectLst>
        </p:spPr>
      </p:pic>
      <p:pic>
        <p:nvPicPr>
          <p:cNvPr id="7" name="図 6">
            <a:extLst>
              <a:ext uri="{FF2B5EF4-FFF2-40B4-BE49-F238E27FC236}">
                <a16:creationId xmlns:a16="http://schemas.microsoft.com/office/drawing/2014/main" id="{DAFAE802-B084-AE42-2A2D-FA4AE613DF88}"/>
              </a:ext>
            </a:extLst>
          </p:cNvPr>
          <p:cNvPicPr>
            <a:picLocks noChangeAspect="1"/>
          </p:cNvPicPr>
          <p:nvPr/>
        </p:nvPicPr>
        <p:blipFill rotWithShape="1">
          <a:blip r:embed="rId5"/>
          <a:srcRect l="2583" t="1814" r="2684" b="2116"/>
          <a:stretch/>
        </p:blipFill>
        <p:spPr>
          <a:xfrm>
            <a:off x="521829" y="1842845"/>
            <a:ext cx="2466095" cy="2331051"/>
          </a:xfrm>
          <a:prstGeom prst="rect">
            <a:avLst/>
          </a:prstGeom>
          <a:effectLst>
            <a:outerShdw blurRad="63500" sx="102000" sy="102000" algn="ctr" rotWithShape="0">
              <a:prstClr val="black">
                <a:alpha val="40000"/>
              </a:prstClr>
            </a:outerShdw>
          </a:effectLst>
        </p:spPr>
      </p:pic>
      <p:sp>
        <p:nvSpPr>
          <p:cNvPr id="10" name="矢印: 右 9">
            <a:extLst>
              <a:ext uri="{FF2B5EF4-FFF2-40B4-BE49-F238E27FC236}">
                <a16:creationId xmlns:a16="http://schemas.microsoft.com/office/drawing/2014/main" id="{2A202D84-D523-1F33-28DD-FFE85A21474C}"/>
              </a:ext>
            </a:extLst>
          </p:cNvPr>
          <p:cNvSpPr/>
          <p:nvPr/>
        </p:nvSpPr>
        <p:spPr>
          <a:xfrm>
            <a:off x="3208650" y="2881085"/>
            <a:ext cx="383096" cy="412292"/>
          </a:xfrm>
          <a:prstGeom prst="rightArrow">
            <a:avLst/>
          </a:prstGeom>
          <a:solidFill>
            <a:srgbClr val="FFCA0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1CEB5AA5-F87D-89B0-1D49-7986EF6D7832}"/>
              </a:ext>
            </a:extLst>
          </p:cNvPr>
          <p:cNvSpPr/>
          <p:nvPr/>
        </p:nvSpPr>
        <p:spPr>
          <a:xfrm>
            <a:off x="1751620" y="3756680"/>
            <a:ext cx="1236304" cy="36405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3" name="四角形: 角を丸くする 12">
            <a:extLst>
              <a:ext uri="{FF2B5EF4-FFF2-40B4-BE49-F238E27FC236}">
                <a16:creationId xmlns:a16="http://schemas.microsoft.com/office/drawing/2014/main" id="{FA584A18-B672-A255-3731-4EB2231A47F1}"/>
              </a:ext>
            </a:extLst>
          </p:cNvPr>
          <p:cNvSpPr/>
          <p:nvPr/>
        </p:nvSpPr>
        <p:spPr>
          <a:xfrm>
            <a:off x="4394200" y="3228976"/>
            <a:ext cx="1254374" cy="383758"/>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4" name="図 13">
            <a:extLst>
              <a:ext uri="{FF2B5EF4-FFF2-40B4-BE49-F238E27FC236}">
                <a16:creationId xmlns:a16="http://schemas.microsoft.com/office/drawing/2014/main" id="{116ABEE1-46BF-3933-9E5B-767D58D677C7}"/>
              </a:ext>
            </a:extLst>
          </p:cNvPr>
          <p:cNvPicPr>
            <a:picLocks noChangeAspect="1"/>
          </p:cNvPicPr>
          <p:nvPr/>
        </p:nvPicPr>
        <p:blipFill rotWithShape="1">
          <a:blip r:embed="rId6"/>
          <a:srcRect l="4782" t="5573" r="4820" b="6150"/>
          <a:stretch/>
        </p:blipFill>
        <p:spPr>
          <a:xfrm>
            <a:off x="2015399" y="6034613"/>
            <a:ext cx="2827202" cy="23841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41313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7574F-33B1-AED4-E6CC-E32CA874600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48BF6AA-EFCD-AB22-9ECD-DB89A0D18B56}"/>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5 </a:t>
            </a:r>
            <a:r>
              <a:rPr kumimoji="1" lang="ja-JP" altLang="en-US" dirty="0">
                <a:ln w="12700">
                  <a:solidFill>
                    <a:schemeClr val="bg2"/>
                  </a:solidFill>
                </a:ln>
                <a:solidFill>
                  <a:schemeClr val="bg2"/>
                </a:solidFill>
              </a:rPr>
              <a:t>ファイルをアップロードする ①</a:t>
            </a:r>
          </a:p>
        </p:txBody>
      </p:sp>
      <p:sp>
        <p:nvSpPr>
          <p:cNvPr id="47" name="スライド番号プレースホルダー 1">
            <a:extLst>
              <a:ext uri="{FF2B5EF4-FFF2-40B4-BE49-F238E27FC236}">
                <a16:creationId xmlns:a16="http://schemas.microsoft.com/office/drawing/2014/main" id="{2A1A4692-03E2-979C-A399-C0D318CE2684}"/>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42</a:t>
            </a:fld>
            <a:endParaRPr lang="ja-JP" altLang="en-US" dirty="0"/>
          </a:p>
        </p:txBody>
      </p:sp>
      <p:sp>
        <p:nvSpPr>
          <p:cNvPr id="2" name="四角形: 角を丸くする 1">
            <a:extLst>
              <a:ext uri="{FF2B5EF4-FFF2-40B4-BE49-F238E27FC236}">
                <a16:creationId xmlns:a16="http://schemas.microsoft.com/office/drawing/2014/main" id="{4344D69A-578C-F36C-6B17-FFC3201AABAE}"/>
              </a:ext>
            </a:extLst>
          </p:cNvPr>
          <p:cNvSpPr/>
          <p:nvPr/>
        </p:nvSpPr>
        <p:spPr>
          <a:xfrm>
            <a:off x="370962" y="2068069"/>
            <a:ext cx="6116079" cy="3254508"/>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［添付］をクリックします。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70AC59F9-300A-75B2-FBBF-6C01ED47721D}"/>
              </a:ext>
            </a:extLst>
          </p:cNvPr>
          <p:cNvSpPr/>
          <p:nvPr/>
        </p:nvSpPr>
        <p:spPr>
          <a:xfrm>
            <a:off x="369000" y="5621153"/>
            <a:ext cx="6116079" cy="3338231"/>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［新しいファイルをアップロード］をクリックします。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B4FFF797-9AF8-F53A-BB45-EF1C165AFD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5168900"/>
            <a:ext cx="231627" cy="456907"/>
          </a:xfrm>
          <a:prstGeom prst="rect">
            <a:avLst/>
          </a:prstGeom>
        </p:spPr>
      </p:pic>
      <p:pic>
        <p:nvPicPr>
          <p:cNvPr id="4" name="図 3">
            <a:extLst>
              <a:ext uri="{FF2B5EF4-FFF2-40B4-BE49-F238E27FC236}">
                <a16:creationId xmlns:a16="http://schemas.microsoft.com/office/drawing/2014/main" id="{4AE78D36-4EAE-96CA-A919-4466096BA558}"/>
              </a:ext>
            </a:extLst>
          </p:cNvPr>
          <p:cNvPicPr>
            <a:picLocks noChangeAspect="1"/>
          </p:cNvPicPr>
          <p:nvPr/>
        </p:nvPicPr>
        <p:blipFill rotWithShape="1">
          <a:blip r:embed="rId4"/>
          <a:srcRect l="711" t="1137" r="3038" b="2682"/>
          <a:stretch/>
        </p:blipFill>
        <p:spPr>
          <a:xfrm>
            <a:off x="3704669" y="2805257"/>
            <a:ext cx="2540992" cy="2367762"/>
          </a:xfrm>
          <a:prstGeom prst="rect">
            <a:avLst/>
          </a:prstGeom>
          <a:ln>
            <a:noFill/>
          </a:ln>
          <a:effectLst>
            <a:outerShdw blurRad="63500" sx="102000" sy="102000" algn="ctr" rotWithShape="0">
              <a:prstClr val="black">
                <a:alpha val="40000"/>
              </a:prstClr>
            </a:outerShdw>
          </a:effectLst>
        </p:spPr>
      </p:pic>
      <p:pic>
        <p:nvPicPr>
          <p:cNvPr id="7" name="図 6">
            <a:extLst>
              <a:ext uri="{FF2B5EF4-FFF2-40B4-BE49-F238E27FC236}">
                <a16:creationId xmlns:a16="http://schemas.microsoft.com/office/drawing/2014/main" id="{9062DFEB-8827-14F8-1416-15B9AEBD7D9A}"/>
              </a:ext>
            </a:extLst>
          </p:cNvPr>
          <p:cNvPicPr>
            <a:picLocks noChangeAspect="1"/>
          </p:cNvPicPr>
          <p:nvPr/>
        </p:nvPicPr>
        <p:blipFill rotWithShape="1">
          <a:blip r:embed="rId5"/>
          <a:srcRect l="2583" t="1814" r="2684" b="2116"/>
          <a:stretch/>
        </p:blipFill>
        <p:spPr>
          <a:xfrm>
            <a:off x="521829" y="2805257"/>
            <a:ext cx="2466095" cy="2331051"/>
          </a:xfrm>
          <a:prstGeom prst="rect">
            <a:avLst/>
          </a:prstGeom>
          <a:effectLst>
            <a:outerShdw blurRad="63500" sx="102000" sy="102000" algn="ctr" rotWithShape="0">
              <a:prstClr val="black">
                <a:alpha val="40000"/>
              </a:prstClr>
            </a:outerShdw>
          </a:effectLst>
        </p:spPr>
      </p:pic>
      <p:sp>
        <p:nvSpPr>
          <p:cNvPr id="10" name="矢印: 右 9">
            <a:extLst>
              <a:ext uri="{FF2B5EF4-FFF2-40B4-BE49-F238E27FC236}">
                <a16:creationId xmlns:a16="http://schemas.microsoft.com/office/drawing/2014/main" id="{1501086E-46BB-20D0-540C-27432DBFF908}"/>
              </a:ext>
            </a:extLst>
          </p:cNvPr>
          <p:cNvSpPr/>
          <p:nvPr/>
        </p:nvSpPr>
        <p:spPr>
          <a:xfrm>
            <a:off x="3208650" y="3833987"/>
            <a:ext cx="383096" cy="412292"/>
          </a:xfrm>
          <a:prstGeom prst="rightArrow">
            <a:avLst/>
          </a:prstGeom>
          <a:solidFill>
            <a:srgbClr val="FFCA0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5ECE0792-E71B-7C41-15EC-796F64C5E63A}"/>
              </a:ext>
            </a:extLst>
          </p:cNvPr>
          <p:cNvSpPr/>
          <p:nvPr/>
        </p:nvSpPr>
        <p:spPr>
          <a:xfrm>
            <a:off x="1732370" y="4719204"/>
            <a:ext cx="1236304" cy="36405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3" name="四角形: 角を丸くする 12">
            <a:extLst>
              <a:ext uri="{FF2B5EF4-FFF2-40B4-BE49-F238E27FC236}">
                <a16:creationId xmlns:a16="http://schemas.microsoft.com/office/drawing/2014/main" id="{FED45270-E2A7-5D2E-A3F0-074BBE39AC77}"/>
              </a:ext>
            </a:extLst>
          </p:cNvPr>
          <p:cNvSpPr/>
          <p:nvPr/>
        </p:nvSpPr>
        <p:spPr>
          <a:xfrm>
            <a:off x="4394200" y="4181878"/>
            <a:ext cx="1254374" cy="383758"/>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8" name="グラフィックス 7" descr="再生 単色塗りつぶし">
            <a:extLst>
              <a:ext uri="{FF2B5EF4-FFF2-40B4-BE49-F238E27FC236}">
                <a16:creationId xmlns:a16="http://schemas.microsoft.com/office/drawing/2014/main" id="{FA972784-2DAE-4AC0-88BA-8244AEC0A6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4469" y="8786419"/>
            <a:ext cx="231627" cy="456907"/>
          </a:xfrm>
          <a:prstGeom prst="rect">
            <a:avLst/>
          </a:prstGeom>
        </p:spPr>
      </p:pic>
      <p:pic>
        <p:nvPicPr>
          <p:cNvPr id="9" name="図 8">
            <a:extLst>
              <a:ext uri="{FF2B5EF4-FFF2-40B4-BE49-F238E27FC236}">
                <a16:creationId xmlns:a16="http://schemas.microsoft.com/office/drawing/2014/main" id="{5D3CE839-49ED-BD92-0CF0-3C05D11889E0}"/>
              </a:ext>
            </a:extLst>
          </p:cNvPr>
          <p:cNvPicPr>
            <a:picLocks noChangeAspect="1"/>
          </p:cNvPicPr>
          <p:nvPr/>
        </p:nvPicPr>
        <p:blipFill rotWithShape="1">
          <a:blip r:embed="rId6"/>
          <a:srcRect l="4771" t="5677" r="4164" b="5967"/>
          <a:stretch/>
        </p:blipFill>
        <p:spPr>
          <a:xfrm>
            <a:off x="1979978" y="6198195"/>
            <a:ext cx="2898043" cy="2617933"/>
          </a:xfrm>
          <a:prstGeom prst="rect">
            <a:avLst/>
          </a:prstGeom>
          <a:effectLst>
            <a:outerShdw blurRad="63500" sx="102000" sy="102000" algn="ctr" rotWithShape="0">
              <a:prstClr val="black">
                <a:alpha val="40000"/>
              </a:prstClr>
            </a:outerShdw>
          </a:effectLst>
        </p:spPr>
      </p:pic>
      <p:sp>
        <p:nvSpPr>
          <p:cNvPr id="12" name="四角形: 角を丸くする 11">
            <a:extLst>
              <a:ext uri="{FF2B5EF4-FFF2-40B4-BE49-F238E27FC236}">
                <a16:creationId xmlns:a16="http://schemas.microsoft.com/office/drawing/2014/main" id="{0F6E9B8E-E9DE-9D1D-BF0C-5B1B1B96757F}"/>
              </a:ext>
            </a:extLst>
          </p:cNvPr>
          <p:cNvSpPr/>
          <p:nvPr/>
        </p:nvSpPr>
        <p:spPr>
          <a:xfrm>
            <a:off x="2036233" y="7670487"/>
            <a:ext cx="2751667" cy="516467"/>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nvGrpSpPr>
          <p:cNvPr id="11" name="グループ化 10">
            <a:extLst>
              <a:ext uri="{FF2B5EF4-FFF2-40B4-BE49-F238E27FC236}">
                <a16:creationId xmlns:a16="http://schemas.microsoft.com/office/drawing/2014/main" id="{33658F4D-C0A9-D4A3-EEA0-DB82EF01C88A}"/>
              </a:ext>
            </a:extLst>
          </p:cNvPr>
          <p:cNvGrpSpPr/>
          <p:nvPr/>
        </p:nvGrpSpPr>
        <p:grpSpPr>
          <a:xfrm>
            <a:off x="369000" y="873626"/>
            <a:ext cx="6120000" cy="992330"/>
            <a:chOff x="189000" y="4326247"/>
            <a:chExt cx="6480000" cy="1296851"/>
          </a:xfrm>
        </p:grpSpPr>
        <p:sp>
          <p:nvSpPr>
            <p:cNvPr id="14" name="四角形: 角を丸くする 13">
              <a:extLst>
                <a:ext uri="{FF2B5EF4-FFF2-40B4-BE49-F238E27FC236}">
                  <a16:creationId xmlns:a16="http://schemas.microsoft.com/office/drawing/2014/main" id="{57881B57-4D23-D42E-B7B5-9F71E0D6F934}"/>
                </a:ext>
              </a:extLst>
            </p:cNvPr>
            <p:cNvSpPr/>
            <p:nvPr/>
          </p:nvSpPr>
          <p:spPr>
            <a:xfrm>
              <a:off x="189000" y="4432300"/>
              <a:ext cx="6480000" cy="1190798"/>
            </a:xfrm>
            <a:prstGeom prst="roundRect">
              <a:avLst>
                <a:gd name="adj" fmla="val 60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［新しいファイルをアップロード］は、ジンジャー経費のオプション「ファイル添付」をご契約のお客さまのみ使用できます</a:t>
              </a: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a:t>
              </a:r>
              <a:endParaRPr lang="en-US" altLang="ja-JP" sz="1100" b="0" i="0" dirty="0">
                <a:solidFill>
                  <a:srgbClr val="FF0000"/>
                </a:solidFill>
                <a:effectLst/>
                <a:latin typeface="HG丸ｺﾞｼｯｸM-PRO" panose="020F0600000000000000" pitchFamily="50" charset="-128"/>
                <a:ea typeface="HG丸ｺﾞｼｯｸM-PRO" panose="020F0600000000000000" pitchFamily="50" charset="-128"/>
              </a:endParaRPr>
            </a:p>
            <a:p>
              <a:pPr marL="180000" marR="0" lvl="0" indent="0" algn="l" rtl="0">
                <a:lnSpc>
                  <a:spcPct val="140000"/>
                </a:lnSpc>
                <a:spcBef>
                  <a:spcPts val="0"/>
                </a:spcBef>
                <a:spcAft>
                  <a:spcPts val="0"/>
                </a:spcAft>
                <a:buClr>
                  <a:srgbClr val="3B3838"/>
                </a:buClr>
                <a:buSzPts val="1100"/>
                <a:buFont typeface="Arial"/>
                <a:buNone/>
              </a:pP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［登録済みのファイルから選択］は、経費の基本機能として利用できます。</a:t>
              </a:r>
            </a:p>
          </p:txBody>
        </p:sp>
        <p:grpSp>
          <p:nvGrpSpPr>
            <p:cNvPr id="15" name="グループ化 14">
              <a:extLst>
                <a:ext uri="{FF2B5EF4-FFF2-40B4-BE49-F238E27FC236}">
                  <a16:creationId xmlns:a16="http://schemas.microsoft.com/office/drawing/2014/main" id="{C21C9235-6A51-1877-1F33-141672413277}"/>
                </a:ext>
              </a:extLst>
            </p:cNvPr>
            <p:cNvGrpSpPr/>
            <p:nvPr/>
          </p:nvGrpSpPr>
          <p:grpSpPr>
            <a:xfrm>
              <a:off x="404308" y="4326247"/>
              <a:ext cx="699405" cy="203106"/>
              <a:chOff x="347158" y="4326247"/>
              <a:chExt cx="699405" cy="203106"/>
            </a:xfrm>
          </p:grpSpPr>
          <p:sp>
            <p:nvSpPr>
              <p:cNvPr id="17" name="正方形/長方形 16">
                <a:extLst>
                  <a:ext uri="{FF2B5EF4-FFF2-40B4-BE49-F238E27FC236}">
                    <a16:creationId xmlns:a16="http://schemas.microsoft.com/office/drawing/2014/main" id="{FF7BFFDA-342A-9C3D-82EC-134BA69D08C8}"/>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18" name="グラフィックス 17" descr="警告 単色塗りつぶし">
                <a:extLst>
                  <a:ext uri="{FF2B5EF4-FFF2-40B4-BE49-F238E27FC236}">
                    <a16:creationId xmlns:a16="http://schemas.microsoft.com/office/drawing/2014/main" id="{339040AE-57C0-142F-068C-AA554A2A79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1062873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3398C-37CD-5F15-8B38-BF62F57F2DF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3079A5D-6011-C954-F0C6-D1543C838B3F}"/>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5 </a:t>
            </a:r>
            <a:r>
              <a:rPr kumimoji="1" lang="ja-JP" altLang="en-US" dirty="0">
                <a:ln w="12700">
                  <a:solidFill>
                    <a:schemeClr val="bg2"/>
                  </a:solidFill>
                </a:ln>
                <a:solidFill>
                  <a:schemeClr val="bg2"/>
                </a:solidFill>
              </a:rPr>
              <a:t>ファイルをアップロードする ②</a:t>
            </a:r>
          </a:p>
        </p:txBody>
      </p:sp>
      <p:sp>
        <p:nvSpPr>
          <p:cNvPr id="47" name="スライド番号プレースホルダー 1">
            <a:extLst>
              <a:ext uri="{FF2B5EF4-FFF2-40B4-BE49-F238E27FC236}">
                <a16:creationId xmlns:a16="http://schemas.microsoft.com/office/drawing/2014/main" id="{16164D22-714C-65A4-C862-C6F2B6598BB1}"/>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43</a:t>
            </a:fld>
            <a:endParaRPr lang="ja-JP" altLang="en-US" dirty="0"/>
          </a:p>
        </p:txBody>
      </p:sp>
      <p:sp>
        <p:nvSpPr>
          <p:cNvPr id="2" name="四角形: 角を丸くする 1">
            <a:extLst>
              <a:ext uri="{FF2B5EF4-FFF2-40B4-BE49-F238E27FC236}">
                <a16:creationId xmlns:a16="http://schemas.microsoft.com/office/drawing/2014/main" id="{27707FCA-6EA6-682E-5641-BB26910AF3B6}"/>
              </a:ext>
            </a:extLst>
          </p:cNvPr>
          <p:cNvSpPr/>
          <p:nvPr/>
        </p:nvSpPr>
        <p:spPr>
          <a:xfrm>
            <a:off x="370962" y="952966"/>
            <a:ext cx="6116079" cy="3811347"/>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添付する資料のアップロード方法を選択します。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16" name="四角形: 角を丸くする 15">
            <a:extLst>
              <a:ext uri="{FF2B5EF4-FFF2-40B4-BE49-F238E27FC236}">
                <a16:creationId xmlns:a16="http://schemas.microsoft.com/office/drawing/2014/main" id="{8DCBE752-B8AC-D857-436D-EC583083CEBB}"/>
              </a:ext>
            </a:extLst>
          </p:cNvPr>
          <p:cNvSpPr/>
          <p:nvPr/>
        </p:nvSpPr>
        <p:spPr>
          <a:xfrm>
            <a:off x="369000" y="5148038"/>
            <a:ext cx="6116079" cy="3811347"/>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アップロード後は、以下のように表示されます。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30" name="グラフィックス 29" descr="再生 単色塗りつぶし">
            <a:extLst>
              <a:ext uri="{FF2B5EF4-FFF2-40B4-BE49-F238E27FC236}">
                <a16:creationId xmlns:a16="http://schemas.microsoft.com/office/drawing/2014/main" id="{1C17C1CB-99C7-CE16-471C-9B8C6710FA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711" y="4610636"/>
            <a:ext cx="231627" cy="456907"/>
          </a:xfrm>
          <a:prstGeom prst="rect">
            <a:avLst/>
          </a:prstGeom>
        </p:spPr>
      </p:pic>
      <p:pic>
        <p:nvPicPr>
          <p:cNvPr id="11" name="図 10">
            <a:extLst>
              <a:ext uri="{FF2B5EF4-FFF2-40B4-BE49-F238E27FC236}">
                <a16:creationId xmlns:a16="http://schemas.microsoft.com/office/drawing/2014/main" id="{7E055AD1-3679-0CA6-1EE4-C41B084FE84F}"/>
              </a:ext>
            </a:extLst>
          </p:cNvPr>
          <p:cNvPicPr>
            <a:picLocks noChangeAspect="1"/>
          </p:cNvPicPr>
          <p:nvPr/>
        </p:nvPicPr>
        <p:blipFill rotWithShape="1">
          <a:blip r:embed="rId4"/>
          <a:srcRect l="4720" t="4796" r="5766"/>
          <a:stretch/>
        </p:blipFill>
        <p:spPr>
          <a:xfrm>
            <a:off x="1856796" y="1686256"/>
            <a:ext cx="3144405" cy="2716229"/>
          </a:xfrm>
          <a:prstGeom prst="rect">
            <a:avLst/>
          </a:prstGeom>
          <a:effectLst>
            <a:outerShdw blurRad="63500" sx="102000" sy="102000" algn="ctr" rotWithShape="0">
              <a:prstClr val="black">
                <a:alpha val="40000"/>
              </a:prstClr>
            </a:outerShdw>
          </a:effectLst>
        </p:spPr>
      </p:pic>
      <p:sp>
        <p:nvSpPr>
          <p:cNvPr id="5" name="四角形: 角を丸くする 4">
            <a:extLst>
              <a:ext uri="{FF2B5EF4-FFF2-40B4-BE49-F238E27FC236}">
                <a16:creationId xmlns:a16="http://schemas.microsoft.com/office/drawing/2014/main" id="{A8FC25FB-C064-F984-0853-C0FED3A16A96}"/>
              </a:ext>
            </a:extLst>
          </p:cNvPr>
          <p:cNvSpPr/>
          <p:nvPr/>
        </p:nvSpPr>
        <p:spPr>
          <a:xfrm>
            <a:off x="1856796" y="2777067"/>
            <a:ext cx="3144405" cy="1422399"/>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5" name="図 14">
            <a:extLst>
              <a:ext uri="{FF2B5EF4-FFF2-40B4-BE49-F238E27FC236}">
                <a16:creationId xmlns:a16="http://schemas.microsoft.com/office/drawing/2014/main" id="{F87D52E2-6A38-DE5A-6EF8-AC0BDE8DE877}"/>
              </a:ext>
            </a:extLst>
          </p:cNvPr>
          <p:cNvPicPr>
            <a:picLocks noChangeAspect="1"/>
          </p:cNvPicPr>
          <p:nvPr/>
        </p:nvPicPr>
        <p:blipFill rotWithShape="1">
          <a:blip r:embed="rId5"/>
          <a:srcRect l="5543" t="4542" r="5908" b="5174"/>
          <a:stretch/>
        </p:blipFill>
        <p:spPr>
          <a:xfrm>
            <a:off x="3820233" y="5812273"/>
            <a:ext cx="2029788" cy="2900746"/>
          </a:xfrm>
          <a:prstGeom prst="rect">
            <a:avLst/>
          </a:prstGeom>
          <a:effectLst>
            <a:outerShdw blurRad="63500" sx="102000" sy="102000" algn="ctr" rotWithShape="0">
              <a:prstClr val="black">
                <a:alpha val="40000"/>
              </a:prstClr>
            </a:outerShdw>
          </a:effectLst>
        </p:spPr>
      </p:pic>
      <p:pic>
        <p:nvPicPr>
          <p:cNvPr id="17" name="図 16">
            <a:extLst>
              <a:ext uri="{FF2B5EF4-FFF2-40B4-BE49-F238E27FC236}">
                <a16:creationId xmlns:a16="http://schemas.microsoft.com/office/drawing/2014/main" id="{3D0C0045-31A5-0C34-A237-76BA94B78F14}"/>
              </a:ext>
            </a:extLst>
          </p:cNvPr>
          <p:cNvPicPr>
            <a:picLocks noChangeAspect="1"/>
          </p:cNvPicPr>
          <p:nvPr/>
        </p:nvPicPr>
        <p:blipFill rotWithShape="1">
          <a:blip r:embed="rId6"/>
          <a:srcRect l="5377" t="3792" r="6495" b="4385"/>
          <a:stretch/>
        </p:blipFill>
        <p:spPr>
          <a:xfrm>
            <a:off x="978736" y="5773566"/>
            <a:ext cx="2165225" cy="2978161"/>
          </a:xfrm>
          <a:prstGeom prst="rect">
            <a:avLst/>
          </a:prstGeom>
          <a:effectLst>
            <a:outerShdw blurRad="63500" sx="102000" sy="102000" algn="ctr" rotWithShape="0">
              <a:prstClr val="black">
                <a:alpha val="40000"/>
              </a:prstClr>
            </a:outerShdw>
          </a:effectLst>
        </p:spPr>
      </p:pic>
      <p:sp>
        <p:nvSpPr>
          <p:cNvPr id="18" name="正方形/長方形 17">
            <a:extLst>
              <a:ext uri="{FF2B5EF4-FFF2-40B4-BE49-F238E27FC236}">
                <a16:creationId xmlns:a16="http://schemas.microsoft.com/office/drawing/2014/main" id="{33BCFF6A-6BA5-E2BC-9E98-387BF66E9ADF}"/>
              </a:ext>
            </a:extLst>
          </p:cNvPr>
          <p:cNvSpPr/>
          <p:nvPr/>
        </p:nvSpPr>
        <p:spPr>
          <a:xfrm>
            <a:off x="2633133" y="7950200"/>
            <a:ext cx="421216" cy="381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47B6F171-3EDF-BCAA-B6D7-F8B01072002C}"/>
              </a:ext>
            </a:extLst>
          </p:cNvPr>
          <p:cNvSpPr/>
          <p:nvPr/>
        </p:nvSpPr>
        <p:spPr>
          <a:xfrm>
            <a:off x="3879805" y="8331200"/>
            <a:ext cx="1931864" cy="35209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79B7DD24-A7DC-C946-92E4-14AE6DCC8239}"/>
              </a:ext>
            </a:extLst>
          </p:cNvPr>
          <p:cNvCxnSpPr>
            <a:cxnSpLocks/>
          </p:cNvCxnSpPr>
          <p:nvPr/>
        </p:nvCxnSpPr>
        <p:spPr>
          <a:xfrm>
            <a:off x="3075569" y="8035594"/>
            <a:ext cx="744664" cy="38100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69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71E4-6F43-F20F-8226-5ECD697A908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F243CD0-DE2C-53CC-4435-655A94025D63}"/>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6 </a:t>
            </a:r>
            <a:r>
              <a:rPr kumimoji="1" lang="ja-JP" altLang="en-US" dirty="0">
                <a:ln w="12700">
                  <a:solidFill>
                    <a:schemeClr val="bg2"/>
                  </a:solidFill>
                </a:ln>
                <a:solidFill>
                  <a:schemeClr val="bg2"/>
                </a:solidFill>
              </a:rPr>
              <a:t>申請を管理する </a:t>
            </a:r>
          </a:p>
        </p:txBody>
      </p:sp>
      <p:sp>
        <p:nvSpPr>
          <p:cNvPr id="47" name="スライド番号プレースホルダー 1">
            <a:extLst>
              <a:ext uri="{FF2B5EF4-FFF2-40B4-BE49-F238E27FC236}">
                <a16:creationId xmlns:a16="http://schemas.microsoft.com/office/drawing/2014/main" id="{E020444E-8B8C-1E18-CE69-B2F278DA9BDE}"/>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44</a:t>
            </a:fld>
            <a:endParaRPr lang="ja-JP" altLang="en-US" dirty="0"/>
          </a:p>
        </p:txBody>
      </p:sp>
      <p:sp>
        <p:nvSpPr>
          <p:cNvPr id="2" name="四角形: 角を丸くする 1">
            <a:extLst>
              <a:ext uri="{FF2B5EF4-FFF2-40B4-BE49-F238E27FC236}">
                <a16:creationId xmlns:a16="http://schemas.microsoft.com/office/drawing/2014/main" id="{F81F9120-3E5A-5FB2-5A00-54D37ECFC5C2}"/>
              </a:ext>
            </a:extLst>
          </p:cNvPr>
          <p:cNvSpPr/>
          <p:nvPr/>
        </p:nvSpPr>
        <p:spPr>
          <a:xfrm>
            <a:off x="370962" y="952966"/>
            <a:ext cx="6116079" cy="7331068"/>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5" name="テキスト ボックス 4">
            <a:extLst>
              <a:ext uri="{FF2B5EF4-FFF2-40B4-BE49-F238E27FC236}">
                <a16:creationId xmlns:a16="http://schemas.microsoft.com/office/drawing/2014/main" id="{65BF057D-3D38-BDB4-50E7-CD3DFA29C68F}"/>
              </a:ext>
            </a:extLst>
          </p:cNvPr>
          <p:cNvSpPr txBox="1"/>
          <p:nvPr/>
        </p:nvSpPr>
        <p:spPr>
          <a:xfrm>
            <a:off x="612475" y="1280299"/>
            <a:ext cx="5085080" cy="430887"/>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コピーの操作方法</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a:p>
            <a:r>
              <a:rPr lang="en-US" altLang="ja-JP" sz="1100" dirty="0">
                <a:solidFill>
                  <a:schemeClr val="tx1"/>
                </a:solidFill>
                <a:latin typeface="+mn-ea"/>
                <a:ea typeface="+mn-ea"/>
                <a:cs typeface="Arial" panose="020B0604020202020204" pitchFamily="34" charset="0"/>
              </a:rPr>
              <a:t>※IC</a:t>
            </a:r>
            <a:r>
              <a:rPr lang="ja-JP" altLang="en-US" sz="1100" dirty="0">
                <a:solidFill>
                  <a:schemeClr val="tx1"/>
                </a:solidFill>
                <a:latin typeface="+mn-ea"/>
                <a:ea typeface="+mn-ea"/>
                <a:cs typeface="Arial" panose="020B0604020202020204" pitchFamily="34" charset="0"/>
              </a:rPr>
              <a:t>カードの履歴を利用した明細はコピーは利用できません。</a:t>
            </a:r>
          </a:p>
        </p:txBody>
      </p:sp>
      <p:sp>
        <p:nvSpPr>
          <p:cNvPr id="9" name="テキスト ボックス 8">
            <a:extLst>
              <a:ext uri="{FF2B5EF4-FFF2-40B4-BE49-F238E27FC236}">
                <a16:creationId xmlns:a16="http://schemas.microsoft.com/office/drawing/2014/main" id="{07FB7673-AC91-4E4C-B4F4-9B86A6D8ADA6}"/>
              </a:ext>
            </a:extLst>
          </p:cNvPr>
          <p:cNvSpPr txBox="1"/>
          <p:nvPr/>
        </p:nvSpPr>
        <p:spPr>
          <a:xfrm>
            <a:off x="612475" y="3440208"/>
            <a:ext cx="5085080" cy="430887"/>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追加の操作方法</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a:p>
            <a:r>
              <a:rPr lang="en-US" altLang="ja-JP" sz="1100" dirty="0">
                <a:solidFill>
                  <a:schemeClr val="tx1"/>
                </a:solidFill>
                <a:latin typeface="+mn-ea"/>
                <a:ea typeface="+mn-ea"/>
                <a:cs typeface="Arial" panose="020B0604020202020204" pitchFamily="34" charset="0"/>
              </a:rPr>
              <a:t>※1</a:t>
            </a:r>
            <a:r>
              <a:rPr lang="ja-JP" altLang="en-US" sz="1100" dirty="0">
                <a:solidFill>
                  <a:schemeClr val="tx1"/>
                </a:solidFill>
                <a:latin typeface="+mn-ea"/>
                <a:ea typeface="+mn-ea"/>
                <a:cs typeface="Arial" panose="020B0604020202020204" pitchFamily="34" charset="0"/>
              </a:rPr>
              <a:t>つの申請で複数の明細を入力する場合に利用いただけます。</a:t>
            </a:r>
          </a:p>
        </p:txBody>
      </p:sp>
      <p:sp>
        <p:nvSpPr>
          <p:cNvPr id="10" name="テキスト ボックス 9">
            <a:extLst>
              <a:ext uri="{FF2B5EF4-FFF2-40B4-BE49-F238E27FC236}">
                <a16:creationId xmlns:a16="http://schemas.microsoft.com/office/drawing/2014/main" id="{8903BAB4-C8DD-F144-7B95-35839772E4E3}"/>
              </a:ext>
            </a:extLst>
          </p:cNvPr>
          <p:cNvSpPr txBox="1"/>
          <p:nvPr/>
        </p:nvSpPr>
        <p:spPr>
          <a:xfrm>
            <a:off x="612475" y="5492675"/>
            <a:ext cx="5085080" cy="430887"/>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削除の操作方法</a:t>
            </a:r>
            <a:r>
              <a:rPr lang="en-US" altLang="ja-JP" sz="1100" dirty="0">
                <a:solidFill>
                  <a:schemeClr val="tx1"/>
                </a:solidFill>
                <a:latin typeface="+mn-ea"/>
                <a:ea typeface="+mn-ea"/>
                <a:cs typeface="Arial" panose="020B0604020202020204" pitchFamily="34" charset="0"/>
              </a:rPr>
              <a:t>】</a:t>
            </a:r>
            <a:endParaRPr lang="ja-JP" altLang="en-US" sz="1100" dirty="0">
              <a:solidFill>
                <a:schemeClr val="tx1"/>
              </a:solidFill>
              <a:latin typeface="+mn-ea"/>
              <a:ea typeface="+mn-ea"/>
              <a:cs typeface="Arial" panose="020B0604020202020204" pitchFamily="34" charset="0"/>
            </a:endParaRPr>
          </a:p>
          <a:p>
            <a:r>
              <a:rPr lang="en-US" altLang="ja-JP" sz="1100" dirty="0">
                <a:solidFill>
                  <a:schemeClr val="tx1"/>
                </a:solidFill>
                <a:latin typeface="+mn-ea"/>
                <a:ea typeface="+mn-ea"/>
                <a:cs typeface="Arial" panose="020B0604020202020204" pitchFamily="34" charset="0"/>
              </a:rPr>
              <a:t>※</a:t>
            </a:r>
            <a:r>
              <a:rPr lang="ja-JP" altLang="en-US" sz="1100" dirty="0">
                <a:solidFill>
                  <a:schemeClr val="tx1"/>
                </a:solidFill>
                <a:latin typeface="+mn-ea"/>
                <a:ea typeface="+mn-ea"/>
                <a:cs typeface="Arial" panose="020B0604020202020204" pitchFamily="34" charset="0"/>
              </a:rPr>
              <a:t>ゴミ箱マークをクリックにて削除することができます。</a:t>
            </a:r>
          </a:p>
        </p:txBody>
      </p:sp>
      <p:pic>
        <p:nvPicPr>
          <p:cNvPr id="4" name="図 3">
            <a:extLst>
              <a:ext uri="{FF2B5EF4-FFF2-40B4-BE49-F238E27FC236}">
                <a16:creationId xmlns:a16="http://schemas.microsoft.com/office/drawing/2014/main" id="{2EC99A7A-7C4D-1C6D-B04E-F88465DAF390}"/>
              </a:ext>
            </a:extLst>
          </p:cNvPr>
          <p:cNvPicPr>
            <a:picLocks noChangeAspect="1"/>
          </p:cNvPicPr>
          <p:nvPr/>
        </p:nvPicPr>
        <p:blipFill rotWithShape="1">
          <a:blip r:embed="rId2"/>
          <a:srcRect l="4967" t="6453" r="4191" b="7422"/>
          <a:stretch/>
        </p:blipFill>
        <p:spPr>
          <a:xfrm>
            <a:off x="1815217" y="1869826"/>
            <a:ext cx="3223260" cy="1491180"/>
          </a:xfrm>
          <a:prstGeom prst="rect">
            <a:avLst/>
          </a:prstGeom>
          <a:effectLst>
            <a:outerShdw blurRad="63500" sx="102000" sy="102000" algn="ctr" rotWithShape="0">
              <a:prstClr val="black">
                <a:alpha val="40000"/>
              </a:prstClr>
            </a:outerShdw>
          </a:effectLst>
        </p:spPr>
      </p:pic>
      <p:sp>
        <p:nvSpPr>
          <p:cNvPr id="14" name="四角形: 角を丸くする 13">
            <a:extLst>
              <a:ext uri="{FF2B5EF4-FFF2-40B4-BE49-F238E27FC236}">
                <a16:creationId xmlns:a16="http://schemas.microsoft.com/office/drawing/2014/main" id="{05016ACE-474F-0021-A988-6A2BB699B1DB}"/>
              </a:ext>
            </a:extLst>
          </p:cNvPr>
          <p:cNvSpPr/>
          <p:nvPr/>
        </p:nvSpPr>
        <p:spPr>
          <a:xfrm>
            <a:off x="4305299" y="2277405"/>
            <a:ext cx="529167" cy="475769"/>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8" name="図 7">
            <a:extLst>
              <a:ext uri="{FF2B5EF4-FFF2-40B4-BE49-F238E27FC236}">
                <a16:creationId xmlns:a16="http://schemas.microsoft.com/office/drawing/2014/main" id="{D1F7C208-0464-A320-47ED-E707D81161CF}"/>
              </a:ext>
            </a:extLst>
          </p:cNvPr>
          <p:cNvPicPr>
            <a:picLocks noChangeAspect="1"/>
          </p:cNvPicPr>
          <p:nvPr/>
        </p:nvPicPr>
        <p:blipFill rotWithShape="1">
          <a:blip r:embed="rId3"/>
          <a:srcRect l="1226" t="3661" r="2427" b="2549"/>
          <a:stretch/>
        </p:blipFill>
        <p:spPr>
          <a:xfrm>
            <a:off x="1814651" y="4002964"/>
            <a:ext cx="3223826" cy="1379642"/>
          </a:xfrm>
          <a:prstGeom prst="rect">
            <a:avLst/>
          </a:prstGeom>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1F78003A-66A6-55D0-2D2F-E4BF57BF596D}"/>
              </a:ext>
            </a:extLst>
          </p:cNvPr>
          <p:cNvSpPr/>
          <p:nvPr/>
        </p:nvSpPr>
        <p:spPr>
          <a:xfrm>
            <a:off x="2986261" y="4134585"/>
            <a:ext cx="880606" cy="522082"/>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pic>
        <p:nvPicPr>
          <p:cNvPr id="11" name="図 10">
            <a:extLst>
              <a:ext uri="{FF2B5EF4-FFF2-40B4-BE49-F238E27FC236}">
                <a16:creationId xmlns:a16="http://schemas.microsoft.com/office/drawing/2014/main" id="{925585E0-A6CC-C373-E620-0C9B4FBD03BB}"/>
              </a:ext>
            </a:extLst>
          </p:cNvPr>
          <p:cNvPicPr>
            <a:picLocks noChangeAspect="1"/>
          </p:cNvPicPr>
          <p:nvPr/>
        </p:nvPicPr>
        <p:blipFill rotWithShape="1">
          <a:blip r:embed="rId4"/>
          <a:srcRect l="720" t="5308" r="682" b="3165"/>
          <a:stretch/>
        </p:blipFill>
        <p:spPr>
          <a:xfrm>
            <a:off x="1814651" y="6220925"/>
            <a:ext cx="3223826" cy="1049980"/>
          </a:xfrm>
          <a:prstGeom prst="rect">
            <a:avLst/>
          </a:prstGeom>
          <a:effectLst>
            <a:outerShdw blurRad="63500" sx="102000" sy="102000" algn="ctr" rotWithShape="0">
              <a:prstClr val="black">
                <a:alpha val="40000"/>
              </a:prstClr>
            </a:outerShdw>
          </a:effectLst>
        </p:spPr>
      </p:pic>
      <p:sp>
        <p:nvSpPr>
          <p:cNvPr id="25" name="四角形: 角を丸くする 24">
            <a:extLst>
              <a:ext uri="{FF2B5EF4-FFF2-40B4-BE49-F238E27FC236}">
                <a16:creationId xmlns:a16="http://schemas.microsoft.com/office/drawing/2014/main" id="{FDE02530-55BB-5374-3E2E-5B0155F49D3F}"/>
              </a:ext>
            </a:extLst>
          </p:cNvPr>
          <p:cNvSpPr/>
          <p:nvPr/>
        </p:nvSpPr>
        <p:spPr>
          <a:xfrm>
            <a:off x="4356100" y="6218091"/>
            <a:ext cx="592667" cy="481160"/>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430117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38FE3-2699-F958-ADAB-D0CBAEAEB74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A26211C-04A9-DAC6-1C78-D693CF54F88F}"/>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7 </a:t>
            </a:r>
            <a:r>
              <a:rPr kumimoji="1" lang="ja-JP" altLang="en-US" dirty="0">
                <a:ln w="12700">
                  <a:solidFill>
                    <a:schemeClr val="bg2"/>
                  </a:solidFill>
                </a:ln>
                <a:solidFill>
                  <a:schemeClr val="bg2"/>
                </a:solidFill>
              </a:rPr>
              <a:t>申請の確認をする ①</a:t>
            </a:r>
          </a:p>
        </p:txBody>
      </p:sp>
      <p:sp>
        <p:nvSpPr>
          <p:cNvPr id="47" name="スライド番号プレースホルダー 1">
            <a:extLst>
              <a:ext uri="{FF2B5EF4-FFF2-40B4-BE49-F238E27FC236}">
                <a16:creationId xmlns:a16="http://schemas.microsoft.com/office/drawing/2014/main" id="{D64FBAA9-3E5C-6D3E-3E5A-EE10AFB2A484}"/>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45</a:t>
            </a:fld>
            <a:endParaRPr lang="ja-JP" altLang="en-US" dirty="0"/>
          </a:p>
        </p:txBody>
      </p:sp>
      <p:sp>
        <p:nvSpPr>
          <p:cNvPr id="16" name="四角形: 角を丸くする 15">
            <a:extLst>
              <a:ext uri="{FF2B5EF4-FFF2-40B4-BE49-F238E27FC236}">
                <a16:creationId xmlns:a16="http://schemas.microsoft.com/office/drawing/2014/main" id="{77BCB456-62FD-C0BB-23B0-191625C8806A}"/>
              </a:ext>
            </a:extLst>
          </p:cNvPr>
          <p:cNvSpPr/>
          <p:nvPr/>
        </p:nvSpPr>
        <p:spPr>
          <a:xfrm>
            <a:off x="369000" y="2311468"/>
            <a:ext cx="6116079" cy="5972566"/>
          </a:xfrm>
          <a:prstGeom prst="roundRect">
            <a:avLst>
              <a:gd name="adj" fmla="val 160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条件を入力し、［検索］をタップします。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8" name="グラフィックス 7" descr="再生 単色塗りつぶし">
            <a:extLst>
              <a:ext uri="{FF2B5EF4-FFF2-40B4-BE49-F238E27FC236}">
                <a16:creationId xmlns:a16="http://schemas.microsoft.com/office/drawing/2014/main" id="{9ADDF15B-14D2-A844-AFD6-5B36264676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4469" y="8100620"/>
            <a:ext cx="231627" cy="456907"/>
          </a:xfrm>
          <a:prstGeom prst="rect">
            <a:avLst/>
          </a:prstGeom>
        </p:spPr>
      </p:pic>
      <p:sp>
        <p:nvSpPr>
          <p:cNvPr id="4" name="四角形: 角を丸くする 3">
            <a:extLst>
              <a:ext uri="{FF2B5EF4-FFF2-40B4-BE49-F238E27FC236}">
                <a16:creationId xmlns:a16="http://schemas.microsoft.com/office/drawing/2014/main" id="{00D66096-788F-A9F0-B9EE-3054C1033AE6}"/>
              </a:ext>
            </a:extLst>
          </p:cNvPr>
          <p:cNvSpPr/>
          <p:nvPr/>
        </p:nvSpPr>
        <p:spPr>
          <a:xfrm>
            <a:off x="370959" y="948974"/>
            <a:ext cx="6116079" cy="800615"/>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ln w="25400">
                  <a:noFill/>
                </a:ln>
                <a:solidFill>
                  <a:sysClr val="windowText" lastClr="000000"/>
                </a:solidFill>
                <a:latin typeface="HG丸ｺﾞｼｯｸM-PRO" panose="020F0600000000000000" pitchFamily="50" charset="-128"/>
                <a:ea typeface="HG丸ｺﾞｼｯｸM-PRO" panose="020F0600000000000000" pitchFamily="50" charset="-128"/>
              </a:rPr>
              <a:t>［申請一覧］</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を選択します。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7" name="グラフィックス 6" descr="再生 単色塗りつぶし">
            <a:extLst>
              <a:ext uri="{FF2B5EF4-FFF2-40B4-BE49-F238E27FC236}">
                <a16:creationId xmlns:a16="http://schemas.microsoft.com/office/drawing/2014/main" id="{15BBCD59-7182-F353-70F9-166EAB3113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4468" y="1595823"/>
            <a:ext cx="231627" cy="456907"/>
          </a:xfrm>
          <a:prstGeom prst="rect">
            <a:avLst/>
          </a:prstGeom>
        </p:spPr>
      </p:pic>
      <p:grpSp>
        <p:nvGrpSpPr>
          <p:cNvPr id="9" name="グループ化 8">
            <a:extLst>
              <a:ext uri="{FF2B5EF4-FFF2-40B4-BE49-F238E27FC236}">
                <a16:creationId xmlns:a16="http://schemas.microsoft.com/office/drawing/2014/main" id="{7BE4F936-49B0-F079-AA86-9538F0BA357E}"/>
              </a:ext>
            </a:extLst>
          </p:cNvPr>
          <p:cNvGrpSpPr/>
          <p:nvPr/>
        </p:nvGrpSpPr>
        <p:grpSpPr>
          <a:xfrm>
            <a:off x="704813" y="3496343"/>
            <a:ext cx="5541731" cy="3529511"/>
            <a:chOff x="460302" y="2822575"/>
            <a:chExt cx="5878767" cy="3625850"/>
          </a:xfrm>
        </p:grpSpPr>
        <p:pic>
          <p:nvPicPr>
            <p:cNvPr id="10" name="図 9">
              <a:extLst>
                <a:ext uri="{FF2B5EF4-FFF2-40B4-BE49-F238E27FC236}">
                  <a16:creationId xmlns:a16="http://schemas.microsoft.com/office/drawing/2014/main" id="{41A8B9DD-20CF-848A-7F76-F8F921D71FC6}"/>
                </a:ext>
              </a:extLst>
            </p:cNvPr>
            <p:cNvPicPr>
              <a:picLocks noChangeAspect="1"/>
            </p:cNvPicPr>
            <p:nvPr/>
          </p:nvPicPr>
          <p:blipFill rotWithShape="1">
            <a:blip r:embed="rId4"/>
            <a:srcRect l="2378" t="1391" r="2243" b="2731"/>
            <a:stretch/>
          </p:blipFill>
          <p:spPr>
            <a:xfrm>
              <a:off x="3460716" y="2822575"/>
              <a:ext cx="2878353" cy="3548063"/>
            </a:xfrm>
            <a:prstGeom prst="rect">
              <a:avLst/>
            </a:prstGeom>
            <a:effectLst>
              <a:outerShdw blurRad="63500" sx="102000" sy="102000" algn="ctr" rotWithShape="0">
                <a:prstClr val="black">
                  <a:alpha val="40000"/>
                </a:prstClr>
              </a:outerShdw>
            </a:effectLst>
          </p:spPr>
        </p:pic>
        <p:grpSp>
          <p:nvGrpSpPr>
            <p:cNvPr id="13" name="グループ化 12">
              <a:extLst>
                <a:ext uri="{FF2B5EF4-FFF2-40B4-BE49-F238E27FC236}">
                  <a16:creationId xmlns:a16="http://schemas.microsoft.com/office/drawing/2014/main" id="{5D54281B-E5E8-0B90-21A5-A10A87766168}"/>
                </a:ext>
              </a:extLst>
            </p:cNvPr>
            <p:cNvGrpSpPr/>
            <p:nvPr/>
          </p:nvGrpSpPr>
          <p:grpSpPr>
            <a:xfrm>
              <a:off x="460302" y="2822575"/>
              <a:ext cx="2850285" cy="3625850"/>
              <a:chOff x="578715" y="3072243"/>
              <a:chExt cx="2850285" cy="3625850"/>
            </a:xfrm>
          </p:grpSpPr>
          <p:pic>
            <p:nvPicPr>
              <p:cNvPr id="24" name="図 23">
                <a:extLst>
                  <a:ext uri="{FF2B5EF4-FFF2-40B4-BE49-F238E27FC236}">
                    <a16:creationId xmlns:a16="http://schemas.microsoft.com/office/drawing/2014/main" id="{78B8C7E9-8002-957F-91EE-7A685F880F1E}"/>
                  </a:ext>
                </a:extLst>
              </p:cNvPr>
              <p:cNvPicPr>
                <a:picLocks noChangeAspect="1"/>
              </p:cNvPicPr>
              <p:nvPr/>
            </p:nvPicPr>
            <p:blipFill rotWithShape="1">
              <a:blip r:embed="rId5"/>
              <a:srcRect t="10718" b="-903"/>
              <a:stretch/>
            </p:blipFill>
            <p:spPr>
              <a:xfrm>
                <a:off x="578715" y="3072243"/>
                <a:ext cx="2260374" cy="3625850"/>
              </a:xfrm>
              <a:prstGeom prst="rect">
                <a:avLst/>
              </a:prstGeom>
              <a:ln>
                <a:noFill/>
              </a:ln>
              <a:effectLst>
                <a:outerShdw blurRad="63500" sx="102000" sy="102000" algn="ctr" rotWithShape="0">
                  <a:prstClr val="black">
                    <a:alpha val="40000"/>
                  </a:prstClr>
                </a:outerShdw>
              </a:effectLst>
            </p:spPr>
          </p:pic>
          <p:sp>
            <p:nvSpPr>
              <p:cNvPr id="23" name="矢印: 右 22">
                <a:extLst>
                  <a:ext uri="{FF2B5EF4-FFF2-40B4-BE49-F238E27FC236}">
                    <a16:creationId xmlns:a16="http://schemas.microsoft.com/office/drawing/2014/main" id="{ADA42F1F-0AE3-A48E-A435-A90A55C8CD19}"/>
                  </a:ext>
                </a:extLst>
              </p:cNvPr>
              <p:cNvSpPr/>
              <p:nvPr/>
            </p:nvSpPr>
            <p:spPr>
              <a:xfrm>
                <a:off x="3045904" y="4540962"/>
                <a:ext cx="383096" cy="412292"/>
              </a:xfrm>
              <a:prstGeom prst="rightArrow">
                <a:avLst/>
              </a:prstGeom>
              <a:solidFill>
                <a:srgbClr val="FFCA0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7" name="四角形: 角を丸くする 26">
            <a:extLst>
              <a:ext uri="{FF2B5EF4-FFF2-40B4-BE49-F238E27FC236}">
                <a16:creationId xmlns:a16="http://schemas.microsoft.com/office/drawing/2014/main" id="{2B6FF625-9E7B-C9ED-FD7A-15BA5695E49E}"/>
              </a:ext>
            </a:extLst>
          </p:cNvPr>
          <p:cNvSpPr/>
          <p:nvPr/>
        </p:nvSpPr>
        <p:spPr>
          <a:xfrm>
            <a:off x="1151111" y="6686550"/>
            <a:ext cx="372889" cy="339304"/>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28" name="四角形: 角を丸くする 27">
            <a:extLst>
              <a:ext uri="{FF2B5EF4-FFF2-40B4-BE49-F238E27FC236}">
                <a16:creationId xmlns:a16="http://schemas.microsoft.com/office/drawing/2014/main" id="{404C92F8-D579-6F1A-DD15-5D2FC8E26F8C}"/>
              </a:ext>
            </a:extLst>
          </p:cNvPr>
          <p:cNvSpPr/>
          <p:nvPr/>
        </p:nvSpPr>
        <p:spPr>
          <a:xfrm>
            <a:off x="3589510" y="3855184"/>
            <a:ext cx="2563677" cy="193601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2889908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933FF-B128-0924-3296-64078C631D1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1AB3A14-171E-7E12-293F-3C303BE5460D}"/>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7 </a:t>
            </a:r>
            <a:r>
              <a:rPr kumimoji="1" lang="ja-JP" altLang="en-US" dirty="0">
                <a:ln w="12700">
                  <a:solidFill>
                    <a:schemeClr val="bg2"/>
                  </a:solidFill>
                </a:ln>
                <a:solidFill>
                  <a:schemeClr val="bg2"/>
                </a:solidFill>
              </a:rPr>
              <a:t>申請の確認をする ②</a:t>
            </a:r>
          </a:p>
        </p:txBody>
      </p:sp>
      <p:sp>
        <p:nvSpPr>
          <p:cNvPr id="47" name="スライド番号プレースホルダー 1">
            <a:extLst>
              <a:ext uri="{FF2B5EF4-FFF2-40B4-BE49-F238E27FC236}">
                <a16:creationId xmlns:a16="http://schemas.microsoft.com/office/drawing/2014/main" id="{E5ADF17D-B809-0619-8B74-C088E8E3A369}"/>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46</a:t>
            </a:fld>
            <a:endParaRPr lang="ja-JP" altLang="en-US" dirty="0"/>
          </a:p>
        </p:txBody>
      </p:sp>
      <p:sp>
        <p:nvSpPr>
          <p:cNvPr id="16" name="四角形: 角を丸くする 15">
            <a:extLst>
              <a:ext uri="{FF2B5EF4-FFF2-40B4-BE49-F238E27FC236}">
                <a16:creationId xmlns:a16="http://schemas.microsoft.com/office/drawing/2014/main" id="{00343F5C-7E50-89FD-A5FC-30ACB2D98FD2}"/>
              </a:ext>
            </a:extLst>
          </p:cNvPr>
          <p:cNvSpPr/>
          <p:nvPr/>
        </p:nvSpPr>
        <p:spPr>
          <a:xfrm>
            <a:off x="369000" y="2311468"/>
            <a:ext cx="6116079" cy="6647918"/>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申請内容を確認します。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［承認履歴］をタップにて、承認状況の確認も可能です。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4" name="四角形: 角を丸くする 3">
            <a:extLst>
              <a:ext uri="{FF2B5EF4-FFF2-40B4-BE49-F238E27FC236}">
                <a16:creationId xmlns:a16="http://schemas.microsoft.com/office/drawing/2014/main" id="{448CA5C9-22F5-0E3C-2089-B69337436BD3}"/>
              </a:ext>
            </a:extLst>
          </p:cNvPr>
          <p:cNvSpPr/>
          <p:nvPr/>
        </p:nvSpPr>
        <p:spPr>
          <a:xfrm>
            <a:off x="370959" y="948973"/>
            <a:ext cx="6116079" cy="800615"/>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該当の申請をタップします。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7" name="グラフィックス 6" descr="再生 単色塗りつぶし">
            <a:extLst>
              <a:ext uri="{FF2B5EF4-FFF2-40B4-BE49-F238E27FC236}">
                <a16:creationId xmlns:a16="http://schemas.microsoft.com/office/drawing/2014/main" id="{BD0BBEFE-6266-862B-4965-D96A5C6848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4468" y="1595822"/>
            <a:ext cx="231627" cy="456907"/>
          </a:xfrm>
          <a:prstGeom prst="rect">
            <a:avLst/>
          </a:prstGeom>
        </p:spPr>
      </p:pic>
      <p:pic>
        <p:nvPicPr>
          <p:cNvPr id="2" name="図 1">
            <a:extLst>
              <a:ext uri="{FF2B5EF4-FFF2-40B4-BE49-F238E27FC236}">
                <a16:creationId xmlns:a16="http://schemas.microsoft.com/office/drawing/2014/main" id="{A9D163FA-65E1-B30A-10E0-A084F79E2529}"/>
              </a:ext>
            </a:extLst>
          </p:cNvPr>
          <p:cNvPicPr>
            <a:picLocks noChangeAspect="1"/>
          </p:cNvPicPr>
          <p:nvPr/>
        </p:nvPicPr>
        <p:blipFill rotWithShape="1">
          <a:blip r:embed="rId4"/>
          <a:srcRect l="2378" t="1391" r="2243" b="2731"/>
          <a:stretch/>
        </p:blipFill>
        <p:spPr>
          <a:xfrm>
            <a:off x="750281" y="3267035"/>
            <a:ext cx="2525718" cy="3508058"/>
          </a:xfrm>
          <a:prstGeom prst="rect">
            <a:avLst/>
          </a:prstGeom>
          <a:effectLst>
            <a:outerShdw blurRad="63500" sx="102000" sy="102000" algn="ctr" rotWithShape="0">
              <a:prstClr val="black">
                <a:alpha val="40000"/>
              </a:prstClr>
            </a:outerShdw>
          </a:effectLst>
        </p:spPr>
      </p:pic>
      <p:pic>
        <p:nvPicPr>
          <p:cNvPr id="5" name="図 4">
            <a:extLst>
              <a:ext uri="{FF2B5EF4-FFF2-40B4-BE49-F238E27FC236}">
                <a16:creationId xmlns:a16="http://schemas.microsoft.com/office/drawing/2014/main" id="{0A409D82-96BF-4D61-E2FE-518539A90D83}"/>
              </a:ext>
            </a:extLst>
          </p:cNvPr>
          <p:cNvPicPr>
            <a:picLocks noChangeAspect="1"/>
          </p:cNvPicPr>
          <p:nvPr/>
        </p:nvPicPr>
        <p:blipFill rotWithShape="1">
          <a:blip r:embed="rId5"/>
          <a:srcRect l="2501" t="636" r="2494" b="907"/>
          <a:stretch/>
        </p:blipFill>
        <p:spPr>
          <a:xfrm>
            <a:off x="3941760" y="3267035"/>
            <a:ext cx="2295933" cy="3508058"/>
          </a:xfrm>
          <a:prstGeom prst="rect">
            <a:avLst/>
          </a:prstGeom>
          <a:effectLst>
            <a:outerShdw blurRad="63500" sx="102000" sy="102000" algn="ctr" rotWithShape="0">
              <a:prstClr val="black">
                <a:alpha val="40000"/>
              </a:prstClr>
            </a:outerShdw>
          </a:effectLst>
        </p:spPr>
      </p:pic>
      <p:sp>
        <p:nvSpPr>
          <p:cNvPr id="11" name="矢印: 右 10">
            <a:extLst>
              <a:ext uri="{FF2B5EF4-FFF2-40B4-BE49-F238E27FC236}">
                <a16:creationId xmlns:a16="http://schemas.microsoft.com/office/drawing/2014/main" id="{6DBC0FB4-1569-4683-1DB1-021AE05C436C}"/>
              </a:ext>
            </a:extLst>
          </p:cNvPr>
          <p:cNvSpPr/>
          <p:nvPr/>
        </p:nvSpPr>
        <p:spPr>
          <a:xfrm>
            <a:off x="3440392" y="4845081"/>
            <a:ext cx="383096" cy="412292"/>
          </a:xfrm>
          <a:prstGeom prst="rightArrow">
            <a:avLst/>
          </a:prstGeom>
          <a:solidFill>
            <a:srgbClr val="FFCA0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四角形: 角を丸くする 14">
            <a:extLst>
              <a:ext uri="{FF2B5EF4-FFF2-40B4-BE49-F238E27FC236}">
                <a16:creationId xmlns:a16="http://schemas.microsoft.com/office/drawing/2014/main" id="{4A9DBCA7-23D1-76E4-BD58-7EC1C054E49F}"/>
              </a:ext>
            </a:extLst>
          </p:cNvPr>
          <p:cNvSpPr/>
          <p:nvPr/>
        </p:nvSpPr>
        <p:spPr>
          <a:xfrm>
            <a:off x="750280" y="6185635"/>
            <a:ext cx="2525717" cy="589458"/>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7" name="四角形: 角を丸くする 16">
            <a:extLst>
              <a:ext uri="{FF2B5EF4-FFF2-40B4-BE49-F238E27FC236}">
                <a16:creationId xmlns:a16="http://schemas.microsoft.com/office/drawing/2014/main" id="{64F88CF2-EBFD-8869-5F1E-78A4AACC69AB}"/>
              </a:ext>
            </a:extLst>
          </p:cNvPr>
          <p:cNvSpPr/>
          <p:nvPr/>
        </p:nvSpPr>
        <p:spPr>
          <a:xfrm>
            <a:off x="3941759" y="4110933"/>
            <a:ext cx="2295933" cy="2074701"/>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9" name="テキスト ボックス 18">
            <a:extLst>
              <a:ext uri="{FF2B5EF4-FFF2-40B4-BE49-F238E27FC236}">
                <a16:creationId xmlns:a16="http://schemas.microsoft.com/office/drawing/2014/main" id="{4E3F1907-E039-FA52-3ACF-94A8C7C01CF4}"/>
              </a:ext>
            </a:extLst>
          </p:cNvPr>
          <p:cNvSpPr txBox="1"/>
          <p:nvPr/>
        </p:nvSpPr>
        <p:spPr>
          <a:xfrm>
            <a:off x="612475" y="7109363"/>
            <a:ext cx="5085080" cy="261610"/>
          </a:xfrm>
          <a:prstGeom prst="rect">
            <a:avLst/>
          </a:prstGeom>
          <a:noFill/>
        </p:spPr>
        <p:txBody>
          <a:bodyPr wrap="square">
            <a:spAutoFit/>
          </a:bodyPr>
          <a:lstStyle/>
          <a:p>
            <a:r>
              <a:rPr lang="ja-JP" altLang="en-US" sz="1100" dirty="0">
                <a:solidFill>
                  <a:schemeClr val="tx1"/>
                </a:solidFill>
                <a:latin typeface="+mn-ea"/>
                <a:ea typeface="+mn-ea"/>
                <a:cs typeface="Arial" panose="020B0604020202020204" pitchFamily="34" charset="0"/>
              </a:rPr>
              <a:t>申請内容の確認以外にも、「コピー」「取下げ」も可能です。</a:t>
            </a:r>
          </a:p>
        </p:txBody>
      </p:sp>
      <p:pic>
        <p:nvPicPr>
          <p:cNvPr id="20" name="図 19">
            <a:extLst>
              <a:ext uri="{FF2B5EF4-FFF2-40B4-BE49-F238E27FC236}">
                <a16:creationId xmlns:a16="http://schemas.microsoft.com/office/drawing/2014/main" id="{E6490EE3-ABB7-B638-0D88-299A4FB8F16B}"/>
              </a:ext>
            </a:extLst>
          </p:cNvPr>
          <p:cNvPicPr>
            <a:picLocks noChangeAspect="1"/>
          </p:cNvPicPr>
          <p:nvPr/>
        </p:nvPicPr>
        <p:blipFill rotWithShape="1">
          <a:blip r:embed="rId6"/>
          <a:srcRect l="2318" t="6116" r="1537" b="4953"/>
          <a:stretch/>
        </p:blipFill>
        <p:spPr>
          <a:xfrm>
            <a:off x="1907999" y="7636872"/>
            <a:ext cx="3162948" cy="9093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31253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CA2FA-DA76-A413-AEDF-A18A31A1C4E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56538CE-D295-3CC7-C0C7-8621F12E8D60}"/>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8 </a:t>
            </a:r>
            <a:r>
              <a:rPr kumimoji="1" lang="ja-JP" altLang="en-US" dirty="0">
                <a:ln w="12700">
                  <a:solidFill>
                    <a:schemeClr val="bg2"/>
                  </a:solidFill>
                </a:ln>
                <a:solidFill>
                  <a:schemeClr val="bg2"/>
                </a:solidFill>
              </a:rPr>
              <a:t>通知を確認をする </a:t>
            </a:r>
          </a:p>
        </p:txBody>
      </p:sp>
      <p:sp>
        <p:nvSpPr>
          <p:cNvPr id="47" name="スライド番号プレースホルダー 1">
            <a:extLst>
              <a:ext uri="{FF2B5EF4-FFF2-40B4-BE49-F238E27FC236}">
                <a16:creationId xmlns:a16="http://schemas.microsoft.com/office/drawing/2014/main" id="{80DF75C7-87F7-22BA-0CAE-FCADA5675E09}"/>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47</a:t>
            </a:fld>
            <a:endParaRPr lang="ja-JP" altLang="en-US" dirty="0"/>
          </a:p>
        </p:txBody>
      </p:sp>
      <p:sp>
        <p:nvSpPr>
          <p:cNvPr id="16" name="四角形: 角を丸くする 15">
            <a:extLst>
              <a:ext uri="{FF2B5EF4-FFF2-40B4-BE49-F238E27FC236}">
                <a16:creationId xmlns:a16="http://schemas.microsoft.com/office/drawing/2014/main" id="{097F9A73-9FE2-57D6-2A1A-4699C1753BF1}"/>
              </a:ext>
            </a:extLst>
          </p:cNvPr>
          <p:cNvSpPr/>
          <p:nvPr/>
        </p:nvSpPr>
        <p:spPr>
          <a:xfrm>
            <a:off x="369000" y="2311468"/>
            <a:ext cx="6116079" cy="6647918"/>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未確認通知タブから通知内容を確認します。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sp>
        <p:nvSpPr>
          <p:cNvPr id="4" name="四角形: 角を丸くする 3">
            <a:extLst>
              <a:ext uri="{FF2B5EF4-FFF2-40B4-BE49-F238E27FC236}">
                <a16:creationId xmlns:a16="http://schemas.microsoft.com/office/drawing/2014/main" id="{FA7C4394-5968-5307-204D-60B080BE50EF}"/>
              </a:ext>
            </a:extLst>
          </p:cNvPr>
          <p:cNvSpPr/>
          <p:nvPr/>
        </p:nvSpPr>
        <p:spPr>
          <a:xfrm>
            <a:off x="370959" y="948974"/>
            <a:ext cx="6116079" cy="800615"/>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［通知］をタップします。 </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7" name="グラフィックス 6" descr="再生 単色塗りつぶし">
            <a:extLst>
              <a:ext uri="{FF2B5EF4-FFF2-40B4-BE49-F238E27FC236}">
                <a16:creationId xmlns:a16="http://schemas.microsoft.com/office/drawing/2014/main" id="{9E974250-96A4-861C-FABD-A6A1751943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4468" y="1578888"/>
            <a:ext cx="231627" cy="456907"/>
          </a:xfrm>
          <a:prstGeom prst="rect">
            <a:avLst/>
          </a:prstGeom>
        </p:spPr>
      </p:pic>
      <p:sp>
        <p:nvSpPr>
          <p:cNvPr id="11" name="矢印: 右 10">
            <a:extLst>
              <a:ext uri="{FF2B5EF4-FFF2-40B4-BE49-F238E27FC236}">
                <a16:creationId xmlns:a16="http://schemas.microsoft.com/office/drawing/2014/main" id="{F238C747-AC1C-7B4A-CBE4-39881DA8744C}"/>
              </a:ext>
            </a:extLst>
          </p:cNvPr>
          <p:cNvSpPr/>
          <p:nvPr/>
        </p:nvSpPr>
        <p:spPr>
          <a:xfrm>
            <a:off x="3159459" y="4525289"/>
            <a:ext cx="539081" cy="430886"/>
          </a:xfrm>
          <a:prstGeom prst="rightArrow">
            <a:avLst/>
          </a:prstGeom>
          <a:solidFill>
            <a:srgbClr val="FFCA0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6C436463-A157-F0D2-DA50-EBA3DC19AFCD}"/>
              </a:ext>
            </a:extLst>
          </p:cNvPr>
          <p:cNvSpPr txBox="1"/>
          <p:nvPr/>
        </p:nvSpPr>
        <p:spPr>
          <a:xfrm>
            <a:off x="612475" y="6760380"/>
            <a:ext cx="5085080" cy="430887"/>
          </a:xfrm>
          <a:prstGeom prst="rect">
            <a:avLst/>
          </a:prstGeom>
          <a:noFill/>
        </p:spPr>
        <p:txBody>
          <a:bodyPr wrap="square">
            <a:spAutoFit/>
          </a:bodyPr>
          <a:lstStyle/>
          <a:p>
            <a:r>
              <a:rPr lang="ja-JP" altLang="en-US" sz="1100" dirty="0">
                <a:solidFill>
                  <a:schemeClr val="tx1"/>
                </a:solidFill>
                <a:latin typeface="+mn-ea"/>
                <a:ea typeface="+mn-ea"/>
                <a:cs typeface="Arial" panose="020B0604020202020204" pitchFamily="34" charset="0"/>
              </a:rPr>
              <a:t>通知を削除しない限り、未確認通知に通知が表示され続けます。削除した通知は［通知履歴］に蓄積されます。</a:t>
            </a:r>
          </a:p>
        </p:txBody>
      </p:sp>
      <p:grpSp>
        <p:nvGrpSpPr>
          <p:cNvPr id="6" name="グループ化 5">
            <a:extLst>
              <a:ext uri="{FF2B5EF4-FFF2-40B4-BE49-F238E27FC236}">
                <a16:creationId xmlns:a16="http://schemas.microsoft.com/office/drawing/2014/main" id="{49FFC929-56D2-2F4F-A62B-91FED1BE62ED}"/>
              </a:ext>
            </a:extLst>
          </p:cNvPr>
          <p:cNvGrpSpPr/>
          <p:nvPr/>
        </p:nvGrpSpPr>
        <p:grpSpPr>
          <a:xfrm>
            <a:off x="729982" y="2933425"/>
            <a:ext cx="5398036" cy="3529332"/>
            <a:chOff x="612475" y="2933425"/>
            <a:chExt cx="5398036" cy="3529332"/>
          </a:xfrm>
        </p:grpSpPr>
        <p:grpSp>
          <p:nvGrpSpPr>
            <p:cNvPr id="2" name="グループ化 1">
              <a:extLst>
                <a:ext uri="{FF2B5EF4-FFF2-40B4-BE49-F238E27FC236}">
                  <a16:creationId xmlns:a16="http://schemas.microsoft.com/office/drawing/2014/main" id="{450E9F25-A848-A9B2-DB03-EA6184BDB1F5}"/>
                </a:ext>
              </a:extLst>
            </p:cNvPr>
            <p:cNvGrpSpPr/>
            <p:nvPr/>
          </p:nvGrpSpPr>
          <p:grpSpPr>
            <a:xfrm>
              <a:off x="612475" y="2933425"/>
              <a:ext cx="2172825" cy="3529332"/>
              <a:chOff x="598147" y="2933425"/>
              <a:chExt cx="2591208" cy="4208914"/>
            </a:xfrm>
          </p:grpSpPr>
          <p:pic>
            <p:nvPicPr>
              <p:cNvPr id="8" name="図 7">
                <a:extLst>
                  <a:ext uri="{FF2B5EF4-FFF2-40B4-BE49-F238E27FC236}">
                    <a16:creationId xmlns:a16="http://schemas.microsoft.com/office/drawing/2014/main" id="{510CF22E-51EC-5B08-D6AF-72778818E9D0}"/>
                  </a:ext>
                </a:extLst>
              </p:cNvPr>
              <p:cNvPicPr>
                <a:picLocks noChangeAspect="1"/>
              </p:cNvPicPr>
              <p:nvPr/>
            </p:nvPicPr>
            <p:blipFill rotWithShape="1">
              <a:blip r:embed="rId4"/>
              <a:srcRect t="9394"/>
              <a:stretch/>
            </p:blipFill>
            <p:spPr>
              <a:xfrm>
                <a:off x="598147" y="2933425"/>
                <a:ext cx="2591208" cy="4175938"/>
              </a:xfrm>
              <a:prstGeom prst="rect">
                <a:avLst/>
              </a:prstGeom>
              <a:ln>
                <a:noFill/>
              </a:ln>
              <a:effectLst>
                <a:outerShdw blurRad="63500" sx="102000" sy="102000" algn="ctr" rotWithShape="0">
                  <a:prstClr val="black">
                    <a:alpha val="40000"/>
                  </a:prstClr>
                </a:outerShdw>
              </a:effectLst>
            </p:spPr>
          </p:pic>
          <p:sp>
            <p:nvSpPr>
              <p:cNvPr id="15" name="四角形: 角を丸くする 14">
                <a:extLst>
                  <a:ext uri="{FF2B5EF4-FFF2-40B4-BE49-F238E27FC236}">
                    <a16:creationId xmlns:a16="http://schemas.microsoft.com/office/drawing/2014/main" id="{45CC11AD-47FB-E845-31BE-3B07052E1CDA}"/>
                  </a:ext>
                </a:extLst>
              </p:cNvPr>
              <p:cNvSpPr/>
              <p:nvPr/>
            </p:nvSpPr>
            <p:spPr>
              <a:xfrm>
                <a:off x="2120900" y="6705632"/>
                <a:ext cx="563034" cy="436707"/>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grpSp>
          <p:nvGrpSpPr>
            <p:cNvPr id="5" name="グループ化 4">
              <a:extLst>
                <a:ext uri="{FF2B5EF4-FFF2-40B4-BE49-F238E27FC236}">
                  <a16:creationId xmlns:a16="http://schemas.microsoft.com/office/drawing/2014/main" id="{3FCA0F53-A2A8-1BB3-5AE3-E62A04539D1D}"/>
                </a:ext>
              </a:extLst>
            </p:cNvPr>
            <p:cNvGrpSpPr/>
            <p:nvPr/>
          </p:nvGrpSpPr>
          <p:grpSpPr>
            <a:xfrm>
              <a:off x="3775362" y="2945078"/>
              <a:ext cx="2235149" cy="3436471"/>
              <a:chOff x="3761034" y="2945078"/>
              <a:chExt cx="2665532" cy="4098172"/>
            </a:xfrm>
          </p:grpSpPr>
          <p:pic>
            <p:nvPicPr>
              <p:cNvPr id="9" name="図 8">
                <a:extLst>
                  <a:ext uri="{FF2B5EF4-FFF2-40B4-BE49-F238E27FC236}">
                    <a16:creationId xmlns:a16="http://schemas.microsoft.com/office/drawing/2014/main" id="{9480A995-F1D2-E096-4E6A-1CEE54619D30}"/>
                  </a:ext>
                </a:extLst>
              </p:cNvPr>
              <p:cNvPicPr>
                <a:picLocks noChangeAspect="1"/>
              </p:cNvPicPr>
              <p:nvPr/>
            </p:nvPicPr>
            <p:blipFill rotWithShape="1">
              <a:blip r:embed="rId5"/>
              <a:srcRect t="3333" b="10227"/>
              <a:stretch/>
            </p:blipFill>
            <p:spPr>
              <a:xfrm>
                <a:off x="3761034" y="2945078"/>
                <a:ext cx="2665532" cy="4098172"/>
              </a:xfrm>
              <a:prstGeom prst="rect">
                <a:avLst/>
              </a:prstGeom>
              <a:ln>
                <a:noFill/>
              </a:ln>
              <a:effectLst>
                <a:outerShdw blurRad="63500" sx="102000" sy="102000" algn="ctr" rotWithShape="0">
                  <a:prstClr val="black">
                    <a:alpha val="40000"/>
                  </a:prstClr>
                </a:outerShdw>
              </a:effectLst>
            </p:spPr>
          </p:pic>
          <p:sp>
            <p:nvSpPr>
              <p:cNvPr id="17" name="四角形: 角を丸くする 16">
                <a:extLst>
                  <a:ext uri="{FF2B5EF4-FFF2-40B4-BE49-F238E27FC236}">
                    <a16:creationId xmlns:a16="http://schemas.microsoft.com/office/drawing/2014/main" id="{9E3959E8-96FB-ED5E-9502-1E9CF0CDED7F}"/>
                  </a:ext>
                </a:extLst>
              </p:cNvPr>
              <p:cNvSpPr/>
              <p:nvPr/>
            </p:nvSpPr>
            <p:spPr>
              <a:xfrm>
                <a:off x="3830833" y="3378200"/>
                <a:ext cx="2522143" cy="516467"/>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grpSp>
      <p:grpSp>
        <p:nvGrpSpPr>
          <p:cNvPr id="10" name="グループ化 9">
            <a:extLst>
              <a:ext uri="{FF2B5EF4-FFF2-40B4-BE49-F238E27FC236}">
                <a16:creationId xmlns:a16="http://schemas.microsoft.com/office/drawing/2014/main" id="{E6CF989D-721F-E759-3711-76EC1EC2B672}"/>
              </a:ext>
            </a:extLst>
          </p:cNvPr>
          <p:cNvGrpSpPr/>
          <p:nvPr/>
        </p:nvGrpSpPr>
        <p:grpSpPr>
          <a:xfrm>
            <a:off x="1869708" y="7343910"/>
            <a:ext cx="3118585" cy="1305015"/>
            <a:chOff x="1938023" y="7772904"/>
            <a:chExt cx="2748277" cy="1133922"/>
          </a:xfrm>
        </p:grpSpPr>
        <p:pic>
          <p:nvPicPr>
            <p:cNvPr id="12" name="図 11">
              <a:extLst>
                <a:ext uri="{FF2B5EF4-FFF2-40B4-BE49-F238E27FC236}">
                  <a16:creationId xmlns:a16="http://schemas.microsoft.com/office/drawing/2014/main" id="{EBDAEB60-B7B8-C0EF-F6F3-A807A3AEE5DB}"/>
                </a:ext>
              </a:extLst>
            </p:cNvPr>
            <p:cNvPicPr>
              <a:picLocks noChangeAspect="1"/>
            </p:cNvPicPr>
            <p:nvPr/>
          </p:nvPicPr>
          <p:blipFill rotWithShape="1">
            <a:blip r:embed="rId6"/>
            <a:srcRect t="3334" b="71490"/>
            <a:stretch/>
          </p:blipFill>
          <p:spPr>
            <a:xfrm>
              <a:off x="1938023" y="7772904"/>
              <a:ext cx="2748277" cy="1133922"/>
            </a:xfrm>
            <a:prstGeom prst="rect">
              <a:avLst/>
            </a:prstGeom>
            <a:ln>
              <a:noFill/>
            </a:ln>
            <a:effectLst>
              <a:outerShdw blurRad="63500" sx="102000" sy="102000" algn="ctr" rotWithShape="0">
                <a:prstClr val="black">
                  <a:alpha val="40000"/>
                </a:prstClr>
              </a:outerShdw>
            </a:effectLst>
          </p:spPr>
        </p:pic>
        <p:sp>
          <p:nvSpPr>
            <p:cNvPr id="14" name="四角形: 角を丸くする 13">
              <a:extLst>
                <a:ext uri="{FF2B5EF4-FFF2-40B4-BE49-F238E27FC236}">
                  <a16:creationId xmlns:a16="http://schemas.microsoft.com/office/drawing/2014/main" id="{C33D158C-3B62-0AE0-45C9-2DE34F1D607C}"/>
                </a:ext>
              </a:extLst>
            </p:cNvPr>
            <p:cNvSpPr/>
            <p:nvPr/>
          </p:nvSpPr>
          <p:spPr>
            <a:xfrm>
              <a:off x="4110568" y="8205112"/>
              <a:ext cx="502707" cy="459463"/>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sp>
        <p:nvSpPr>
          <p:cNvPr id="18" name="テキスト ボックス 17">
            <a:extLst>
              <a:ext uri="{FF2B5EF4-FFF2-40B4-BE49-F238E27FC236}">
                <a16:creationId xmlns:a16="http://schemas.microsoft.com/office/drawing/2014/main" id="{F20A96CA-EAD4-45BB-FE84-428D816705FF}"/>
              </a:ext>
            </a:extLst>
          </p:cNvPr>
          <p:cNvSpPr txBox="1"/>
          <p:nvPr/>
        </p:nvSpPr>
        <p:spPr>
          <a:xfrm>
            <a:off x="821440" y="1418221"/>
            <a:ext cx="5085080" cy="261610"/>
          </a:xfrm>
          <a:prstGeom prst="rect">
            <a:avLst/>
          </a:prstGeom>
          <a:noFill/>
        </p:spPr>
        <p:txBody>
          <a:bodyPr wrap="square">
            <a:spAutoFit/>
          </a:bodyPr>
          <a:lstStyle/>
          <a:p>
            <a:r>
              <a:rPr lang="en-US" altLang="ja-JP" sz="1100" dirty="0">
                <a:solidFill>
                  <a:schemeClr val="tx1"/>
                </a:solidFill>
                <a:latin typeface="+mn-ea"/>
                <a:ea typeface="+mn-ea"/>
                <a:cs typeface="Arial" panose="020B0604020202020204" pitchFamily="34" charset="0"/>
              </a:rPr>
              <a:t>※ </a:t>
            </a:r>
            <a:r>
              <a:rPr lang="ja-JP" altLang="en-US" sz="1100" dirty="0">
                <a:solidFill>
                  <a:schemeClr val="tx1"/>
                </a:solidFill>
                <a:latin typeface="+mn-ea"/>
                <a:ea typeface="+mn-ea"/>
                <a:cs typeface="Arial" panose="020B0604020202020204" pitchFamily="34" charset="0"/>
              </a:rPr>
              <a:t>削除することで通知の件数をリセットできます。</a:t>
            </a:r>
          </a:p>
        </p:txBody>
      </p:sp>
    </p:spTree>
    <p:extLst>
      <p:ext uri="{BB962C8B-B14F-4D97-AF65-F5344CB8AC3E}">
        <p14:creationId xmlns:p14="http://schemas.microsoft.com/office/powerpoint/2010/main" val="62717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10B1D83-A8E3-B0AD-81A3-BD4A4EFB2EA1}"/>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E14E2A5-0D4D-7C96-6459-B09CCBDFA9A3}"/>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32B69BB5-3B63-F0C8-89FB-E6D30C320A12}"/>
              </a:ext>
            </a:extLst>
          </p:cNvPr>
          <p:cNvSpPr/>
          <p:nvPr/>
        </p:nvSpPr>
        <p:spPr>
          <a:xfrm>
            <a:off x="2708999" y="237943"/>
            <a:ext cx="1440000" cy="1440000"/>
          </a:xfrm>
          <a:prstGeom prst="ellipse">
            <a:avLst/>
          </a:prstGeom>
          <a:solidFill>
            <a:schemeClr val="accent1"/>
          </a:solid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5</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24FB894F-9643-FFC1-BF40-78E5C5096AF6}"/>
              </a:ext>
            </a:extLst>
          </p:cNvPr>
          <p:cNvSpPr txBox="1"/>
          <p:nvPr/>
        </p:nvSpPr>
        <p:spPr>
          <a:xfrm>
            <a:off x="639000" y="4356886"/>
            <a:ext cx="5956872"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rPr>
              <a:t>おわりに</a:t>
            </a:r>
            <a:endParaRPr lang="en-US" altLang="ja-JP" sz="2800" b="1" dirty="0">
              <a:ln w="12700">
                <a:solidFill>
                  <a:schemeClr val="bg2"/>
                </a:solidFill>
              </a:ln>
              <a:solidFill>
                <a:schemeClr val="bg2"/>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060A0D30-0AC9-1200-7A83-446886756723}"/>
              </a:ext>
            </a:extLst>
          </p:cNvPr>
          <p:cNvSpPr txBox="1"/>
          <p:nvPr/>
        </p:nvSpPr>
        <p:spPr>
          <a:xfrm>
            <a:off x="639000" y="5197704"/>
            <a:ext cx="5580000" cy="307648"/>
          </a:xfrm>
          <a:prstGeom prst="rect">
            <a:avLst/>
          </a:prstGeom>
          <a:noFill/>
        </p:spPr>
        <p:txBody>
          <a:bodyPr wrap="square" rtlCol="0">
            <a:spAutoFit/>
          </a:bodyPr>
          <a:lstStyle/>
          <a:p>
            <a:pPr>
              <a:buClr>
                <a:srgbClr val="3F3F3F"/>
              </a:buClr>
              <a:buSzPts val="1800"/>
            </a:pPr>
            <a:r>
              <a:rPr lang="ja-JP" altLang="en-US" sz="1399" dirty="0">
                <a:solidFill>
                  <a:schemeClr val="tx1"/>
                </a:solidFill>
                <a:latin typeface="HG丸ｺﾞｼｯｸM-PRO" panose="020F0600000000000000" pitchFamily="50" charset="-128"/>
                <a:ea typeface="HG丸ｺﾞｼｯｸM-PRO" panose="020F0600000000000000" pitchFamily="50" charset="-128"/>
              </a:rPr>
              <a:t>本章では参考資料についてご案内します。</a:t>
            </a:r>
          </a:p>
        </p:txBody>
      </p:sp>
      <p:sp>
        <p:nvSpPr>
          <p:cNvPr id="9" name="四角形: 角を丸くする 8">
            <a:extLst>
              <a:ext uri="{FF2B5EF4-FFF2-40B4-BE49-F238E27FC236}">
                <a16:creationId xmlns:a16="http://schemas.microsoft.com/office/drawing/2014/main" id="{D27A3420-DFB2-F105-A328-815EE736AAF7}"/>
              </a:ext>
            </a:extLst>
          </p:cNvPr>
          <p:cNvSpPr/>
          <p:nvPr/>
        </p:nvSpPr>
        <p:spPr>
          <a:xfrm>
            <a:off x="729000" y="5026423"/>
            <a:ext cx="5400000"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85348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1">
            <a:extLst>
              <a:ext uri="{FF2B5EF4-FFF2-40B4-BE49-F238E27FC236}">
                <a16:creationId xmlns:a16="http://schemas.microsoft.com/office/drawing/2014/main" id="{64D9EAB8-6841-EF3E-B90C-872C43B0B537}"/>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49</a:t>
            </a:fld>
            <a:endParaRPr lang="ja-JP" altLang="en-US" dirty="0"/>
          </a:p>
        </p:txBody>
      </p:sp>
      <p:sp>
        <p:nvSpPr>
          <p:cNvPr id="3" name="タイトル 2">
            <a:extLst>
              <a:ext uri="{FF2B5EF4-FFF2-40B4-BE49-F238E27FC236}">
                <a16:creationId xmlns:a16="http://schemas.microsoft.com/office/drawing/2014/main" id="{0E80F016-0124-BE9C-C6E9-DDF604C4D31B}"/>
              </a:ext>
            </a:extLst>
          </p:cNvPr>
          <p:cNvSpPr>
            <a:spLocks noGrp="1"/>
          </p:cNvSpPr>
          <p:nvPr>
            <p:ph type="title"/>
          </p:nvPr>
        </p:nvSpPr>
        <p:spPr/>
        <p:txBody>
          <a:bodyPr/>
          <a:lstStyle/>
          <a:p>
            <a:r>
              <a:rPr kumimoji="1" lang="ja-JP" altLang="en-US" dirty="0">
                <a:ln w="12700">
                  <a:solidFill>
                    <a:schemeClr val="bg2"/>
                  </a:solidFill>
                </a:ln>
                <a:solidFill>
                  <a:schemeClr val="bg2"/>
                </a:solidFill>
              </a:rPr>
              <a:t>おわりに</a:t>
            </a:r>
          </a:p>
        </p:txBody>
      </p:sp>
      <p:grpSp>
        <p:nvGrpSpPr>
          <p:cNvPr id="4" name="グループ化 3">
            <a:extLst>
              <a:ext uri="{FF2B5EF4-FFF2-40B4-BE49-F238E27FC236}">
                <a16:creationId xmlns:a16="http://schemas.microsoft.com/office/drawing/2014/main" id="{855DD0E4-B7F1-1118-66AC-8810330F3B75}"/>
              </a:ext>
            </a:extLst>
          </p:cNvPr>
          <p:cNvGrpSpPr/>
          <p:nvPr/>
        </p:nvGrpSpPr>
        <p:grpSpPr>
          <a:xfrm>
            <a:off x="360000" y="1080000"/>
            <a:ext cx="6120000" cy="215444"/>
            <a:chOff x="266891" y="1251896"/>
            <a:chExt cx="6462520" cy="215444"/>
          </a:xfrm>
        </p:grpSpPr>
        <p:sp>
          <p:nvSpPr>
            <p:cNvPr id="5" name="字幕 4">
              <a:extLst>
                <a:ext uri="{FF2B5EF4-FFF2-40B4-BE49-F238E27FC236}">
                  <a16:creationId xmlns:a16="http://schemas.microsoft.com/office/drawing/2014/main" id="{80C24925-6B03-A473-E38C-46BA9B9D38F3}"/>
                </a:ext>
              </a:extLst>
            </p:cNvPr>
            <p:cNvSpPr txBox="1">
              <a:spLocks/>
            </p:cNvSpPr>
            <p:nvPr/>
          </p:nvSpPr>
          <p:spPr>
            <a:xfrm>
              <a:off x="426909"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ヘルプページのご案内</a:t>
              </a:r>
              <a:endParaRPr lang="en-US" altLang="ja-JP" sz="1400" b="1" dirty="0">
                <a:solidFill>
                  <a:schemeClr val="tx1"/>
                </a:solidFill>
              </a:endParaRPr>
            </a:p>
          </p:txBody>
        </p:sp>
        <p:sp>
          <p:nvSpPr>
            <p:cNvPr id="6" name="Google Shape;113;p23">
              <a:extLst>
                <a:ext uri="{FF2B5EF4-FFF2-40B4-BE49-F238E27FC236}">
                  <a16:creationId xmlns:a16="http://schemas.microsoft.com/office/drawing/2014/main" id="{EC18B0DD-F9C0-F032-4C83-36A9A2813443}"/>
                </a:ext>
              </a:extLst>
            </p:cNvPr>
            <p:cNvSpPr/>
            <p:nvPr/>
          </p:nvSpPr>
          <p:spPr>
            <a:xfrm rot="16200000">
              <a:off x="206961" y="13489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7" name="テキスト ボックス 6">
            <a:extLst>
              <a:ext uri="{FF2B5EF4-FFF2-40B4-BE49-F238E27FC236}">
                <a16:creationId xmlns:a16="http://schemas.microsoft.com/office/drawing/2014/main" id="{246DFB2D-651D-EF01-2212-09C548B848BA}"/>
              </a:ext>
            </a:extLst>
          </p:cNvPr>
          <p:cNvSpPr txBox="1"/>
          <p:nvPr/>
        </p:nvSpPr>
        <p:spPr>
          <a:xfrm>
            <a:off x="369000" y="1384344"/>
            <a:ext cx="6120000" cy="769441"/>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操作の手順等ご不明な部分がございましたら、本資料にも記載がございます</a:t>
            </a:r>
            <a:r>
              <a:rPr lang="ja-JP" altLang="en-US" sz="1100" b="1" i="0" u="none" strike="noStrike" cap="none" dirty="0">
                <a:solidFill>
                  <a:schemeClr val="tx1"/>
                </a:solidFill>
                <a:latin typeface="HG丸ｺﾞｼｯｸM-PRO" panose="020F0600000000000000" pitchFamily="50" charset="-128"/>
                <a:ea typeface="HG丸ｺﾞｼｯｸM-PRO" panose="020F0600000000000000" pitchFamily="50" charset="-128"/>
                <a:sym typeface="Arial"/>
              </a:rPr>
              <a:t>ヘルプページ</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をご確認ください。</a:t>
            </a:r>
            <a:endPar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endParaRPr>
          </a:p>
          <a:p>
            <a:pPr marL="12700" marR="0" lvl="0" indent="0" algn="l" rtl="0">
              <a:lnSpc>
                <a:spcPct val="100000"/>
              </a:lnSpc>
              <a:spcBef>
                <a:spcPts val="0"/>
              </a:spcBef>
              <a:spcAft>
                <a:spcPts val="0"/>
              </a:spcAft>
              <a:buClr>
                <a:srgbClr val="000000"/>
              </a:buClr>
              <a:buSzPts val="1700"/>
              <a:buFont typeface="Arial"/>
              <a:buNone/>
            </a:pPr>
            <a:endPar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endParaRPr>
          </a:p>
          <a:p>
            <a:pPr marL="0">
              <a:spcAft>
                <a:spcPts val="600"/>
              </a:spcAft>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 ヘルプページの確認は</a:t>
            </a:r>
            <a:r>
              <a:rPr kumimoji="1" lang="ja-JP" altLang="en-US" sz="1100" b="1" dirty="0">
                <a:solidFill>
                  <a:srgbClr val="576BC9"/>
                </a:solidFill>
                <a:latin typeface="HG丸ｺﾞｼｯｸM-PRO" panose="020F0600000000000000" pitchFamily="50" charset="-128"/>
                <a:ea typeface="HG丸ｺﾞｼｯｸM-PRO" panose="020F0600000000000000" pitchFamily="50" charset="-128"/>
                <a:hlinkClick r:id="rId2"/>
              </a:rPr>
              <a:t>こちら</a:t>
            </a:r>
            <a:endParaRPr kumimoji="1" lang="en-US" altLang="ja-JP" sz="1100" b="1" dirty="0">
              <a:solidFill>
                <a:srgbClr val="576BC9"/>
              </a:solidFill>
              <a:latin typeface="HG丸ｺﾞｼｯｸM-PRO" panose="020F0600000000000000" pitchFamily="50" charset="-128"/>
              <a:ea typeface="HG丸ｺﾞｼｯｸM-PRO" panose="020F0600000000000000" pitchFamily="50" charset="-128"/>
            </a:endParaRPr>
          </a:p>
        </p:txBody>
      </p:sp>
      <p:grpSp>
        <p:nvGrpSpPr>
          <p:cNvPr id="8" name="グループ化 7">
            <a:extLst>
              <a:ext uri="{FF2B5EF4-FFF2-40B4-BE49-F238E27FC236}">
                <a16:creationId xmlns:a16="http://schemas.microsoft.com/office/drawing/2014/main" id="{F68F7407-D2C0-B342-8DF8-C46647EC1363}"/>
              </a:ext>
            </a:extLst>
          </p:cNvPr>
          <p:cNvGrpSpPr/>
          <p:nvPr/>
        </p:nvGrpSpPr>
        <p:grpSpPr>
          <a:xfrm>
            <a:off x="360000" y="2667500"/>
            <a:ext cx="6120000" cy="215444"/>
            <a:chOff x="266891" y="1251896"/>
            <a:chExt cx="6462520" cy="215444"/>
          </a:xfrm>
        </p:grpSpPr>
        <p:sp>
          <p:nvSpPr>
            <p:cNvPr id="9" name="字幕 4">
              <a:extLst>
                <a:ext uri="{FF2B5EF4-FFF2-40B4-BE49-F238E27FC236}">
                  <a16:creationId xmlns:a16="http://schemas.microsoft.com/office/drawing/2014/main" id="{BCFB4403-44B7-2140-A6A9-AF1ECDE28CAC}"/>
                </a:ext>
              </a:extLst>
            </p:cNvPr>
            <p:cNvSpPr txBox="1">
              <a:spLocks/>
            </p:cNvSpPr>
            <p:nvPr/>
          </p:nvSpPr>
          <p:spPr>
            <a:xfrm>
              <a:off x="426909"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お問い合わせ先</a:t>
              </a:r>
              <a:endParaRPr lang="en-US" altLang="ja-JP" sz="1400" b="1" dirty="0">
                <a:solidFill>
                  <a:schemeClr val="tx1"/>
                </a:solidFill>
              </a:endParaRPr>
            </a:p>
          </p:txBody>
        </p:sp>
        <p:sp>
          <p:nvSpPr>
            <p:cNvPr id="10" name="Google Shape;113;p23">
              <a:extLst>
                <a:ext uri="{FF2B5EF4-FFF2-40B4-BE49-F238E27FC236}">
                  <a16:creationId xmlns:a16="http://schemas.microsoft.com/office/drawing/2014/main" id="{CE24D039-7702-15FA-F33D-92BCDAE33EB8}"/>
                </a:ext>
              </a:extLst>
            </p:cNvPr>
            <p:cNvSpPr/>
            <p:nvPr/>
          </p:nvSpPr>
          <p:spPr>
            <a:xfrm rot="16200000">
              <a:off x="206961" y="13489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11" name="テキスト ボックス 10">
            <a:extLst>
              <a:ext uri="{FF2B5EF4-FFF2-40B4-BE49-F238E27FC236}">
                <a16:creationId xmlns:a16="http://schemas.microsoft.com/office/drawing/2014/main" id="{8E4001C9-3273-BC6E-0D85-A92BEF2441D2}"/>
              </a:ext>
            </a:extLst>
          </p:cNvPr>
          <p:cNvSpPr txBox="1"/>
          <p:nvPr/>
        </p:nvSpPr>
        <p:spPr>
          <a:xfrm>
            <a:off x="369000" y="2971844"/>
            <a:ext cx="6120000" cy="769441"/>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ご不明点がある場合には、下記担当へご連絡ください。</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◆担当部署：</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◆問い合わせ先：</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2" name="正方形/長方形 11">
            <a:extLst>
              <a:ext uri="{FF2B5EF4-FFF2-40B4-BE49-F238E27FC236}">
                <a16:creationId xmlns:a16="http://schemas.microsoft.com/office/drawing/2014/main" id="{4D482429-2BAB-C3D1-BE08-57A058D291B1}"/>
              </a:ext>
            </a:extLst>
          </p:cNvPr>
          <p:cNvSpPr/>
          <p:nvPr/>
        </p:nvSpPr>
        <p:spPr>
          <a:xfrm>
            <a:off x="1854201" y="3366626"/>
            <a:ext cx="4625799" cy="33855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2"/>
                </a:solidFill>
              </a:rPr>
              <a:t>貴社の担当部署へのご連絡先をご記載ください。</a:t>
            </a:r>
          </a:p>
        </p:txBody>
      </p:sp>
      <p:grpSp>
        <p:nvGrpSpPr>
          <p:cNvPr id="13" name="グループ化 12">
            <a:extLst>
              <a:ext uri="{FF2B5EF4-FFF2-40B4-BE49-F238E27FC236}">
                <a16:creationId xmlns:a16="http://schemas.microsoft.com/office/drawing/2014/main" id="{257F1005-D4B5-06E5-5DD6-53621980312F}"/>
              </a:ext>
            </a:extLst>
          </p:cNvPr>
          <p:cNvGrpSpPr/>
          <p:nvPr/>
        </p:nvGrpSpPr>
        <p:grpSpPr>
          <a:xfrm>
            <a:off x="333909" y="4103939"/>
            <a:ext cx="6488612" cy="682887"/>
            <a:chOff x="405720" y="4404093"/>
            <a:chExt cx="6488612" cy="682887"/>
          </a:xfrm>
        </p:grpSpPr>
        <p:sp>
          <p:nvSpPr>
            <p:cNvPr id="14" name="テキスト ボックス 13">
              <a:extLst>
                <a:ext uri="{FF2B5EF4-FFF2-40B4-BE49-F238E27FC236}">
                  <a16:creationId xmlns:a16="http://schemas.microsoft.com/office/drawing/2014/main" id="{07444433-9CD9-3019-1D5D-7DEE2330B934}"/>
                </a:ext>
              </a:extLst>
            </p:cNvPr>
            <p:cNvSpPr txBox="1"/>
            <p:nvPr/>
          </p:nvSpPr>
          <p:spPr>
            <a:xfrm>
              <a:off x="405720" y="4656093"/>
              <a:ext cx="6120000" cy="430887"/>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本マニュアル</a:t>
              </a:r>
              <a:r>
                <a:rPr lang="ja-JP" altLang="en-US" sz="1100" dirty="0">
                  <a:solidFill>
                    <a:schemeClr val="dk1"/>
                  </a:solidFill>
                  <a:latin typeface="HG丸ｺﾞｼｯｸM-PRO" panose="020F0600000000000000" pitchFamily="50" charset="-128"/>
                  <a:ea typeface="HG丸ｺﾞｼｯｸM-PRO" panose="020F0600000000000000" pitchFamily="50" charset="-128"/>
                </a:rPr>
                <a:t>以外にも、ジンジャー経費に関するマニュアルのご用意がございます。</a:t>
              </a:r>
              <a:endParaRPr lang="en-US" altLang="ja-JP" sz="1100" dirty="0">
                <a:solidFill>
                  <a:schemeClr val="dk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詳細は</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hlinkClick r:id="rId3"/>
                </a:rPr>
                <a:t>こちら</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をご確認ください。</a:t>
              </a:r>
            </a:p>
          </p:txBody>
        </p:sp>
        <p:grpSp>
          <p:nvGrpSpPr>
            <p:cNvPr id="15" name="グループ化 14">
              <a:extLst>
                <a:ext uri="{FF2B5EF4-FFF2-40B4-BE49-F238E27FC236}">
                  <a16:creationId xmlns:a16="http://schemas.microsoft.com/office/drawing/2014/main" id="{1C1DA303-8956-02D6-03BB-244C36A4FDFD}"/>
                </a:ext>
              </a:extLst>
            </p:cNvPr>
            <p:cNvGrpSpPr/>
            <p:nvPr/>
          </p:nvGrpSpPr>
          <p:grpSpPr>
            <a:xfrm>
              <a:off x="431811" y="4404093"/>
              <a:ext cx="6462521" cy="215444"/>
              <a:chOff x="266891" y="1251896"/>
              <a:chExt cx="6462521" cy="215444"/>
            </a:xfrm>
          </p:grpSpPr>
          <p:sp>
            <p:nvSpPr>
              <p:cNvPr id="16" name="字幕 4">
                <a:extLst>
                  <a:ext uri="{FF2B5EF4-FFF2-40B4-BE49-F238E27FC236}">
                    <a16:creationId xmlns:a16="http://schemas.microsoft.com/office/drawing/2014/main" id="{D73315C4-C7DC-06D8-BE54-8123470A67E1}"/>
                  </a:ext>
                </a:extLst>
              </p:cNvPr>
              <p:cNvSpPr txBox="1">
                <a:spLocks/>
              </p:cNvSpPr>
              <p:nvPr/>
            </p:nvSpPr>
            <p:spPr>
              <a:xfrm>
                <a:off x="426910"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関連マニュアル</a:t>
                </a:r>
                <a:endParaRPr lang="en-US" altLang="ja-JP" sz="1400" b="1" dirty="0">
                  <a:solidFill>
                    <a:schemeClr val="tx1"/>
                  </a:solidFill>
                </a:endParaRPr>
              </a:p>
            </p:txBody>
          </p:sp>
          <p:sp>
            <p:nvSpPr>
              <p:cNvPr id="17" name="Google Shape;113;p23">
                <a:extLst>
                  <a:ext uri="{FF2B5EF4-FFF2-40B4-BE49-F238E27FC236}">
                    <a16:creationId xmlns:a16="http://schemas.microsoft.com/office/drawing/2014/main" id="{95B78587-9FE7-74E4-1628-D1FB93D12C11}"/>
                  </a:ext>
                </a:extLst>
              </p:cNvPr>
              <p:cNvSpPr/>
              <p:nvPr/>
            </p:nvSpPr>
            <p:spPr>
              <a:xfrm rot="16200000">
                <a:off x="206961" y="13616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spTree>
    <p:extLst>
      <p:ext uri="{BB962C8B-B14F-4D97-AF65-F5344CB8AC3E}">
        <p14:creationId xmlns:p14="http://schemas.microsoft.com/office/powerpoint/2010/main" val="4000077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四角形: 角を丸くする 30">
            <a:extLst>
              <a:ext uri="{FF2B5EF4-FFF2-40B4-BE49-F238E27FC236}">
                <a16:creationId xmlns:a16="http://schemas.microsoft.com/office/drawing/2014/main" id="{AF172C89-602B-27A6-9633-29AB54DE33E2}"/>
              </a:ext>
            </a:extLst>
          </p:cNvPr>
          <p:cNvSpPr/>
          <p:nvPr/>
        </p:nvSpPr>
        <p:spPr>
          <a:xfrm>
            <a:off x="320808" y="6633983"/>
            <a:ext cx="2988000" cy="2401444"/>
          </a:xfrm>
          <a:prstGeom prst="roundRect">
            <a:avLst>
              <a:gd name="adj" fmla="val 279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kumimoji="1" lang="en-US" sz="1100" b="1" dirty="0">
                <a:solidFill>
                  <a:schemeClr val="bg2"/>
                </a:solidFill>
                <a:ea typeface="+mn-lt"/>
                <a:cs typeface="+mn-lt"/>
              </a:rPr>
              <a:t>iPhone</a:t>
            </a:r>
            <a:r>
              <a:rPr kumimoji="1" lang="en-US" altLang="ja-JP" sz="1100" b="1" dirty="0">
                <a:solidFill>
                  <a:schemeClr val="bg2"/>
                </a:solidFill>
              </a:rPr>
              <a:t>/iPad</a:t>
            </a:r>
            <a:endParaRPr lang="en-US" altLang="ja-JP" sz="1100" b="1" dirty="0" err="1">
              <a:solidFill>
                <a:schemeClr val="bg2"/>
              </a:solidFill>
            </a:endParaRPr>
          </a:p>
          <a:p>
            <a:endParaRPr kumimoji="1" lang="en-US" altLang="ja-JP" sz="1100" b="1" dirty="0">
              <a:solidFill>
                <a:srgbClr val="58A854"/>
              </a:solidFill>
            </a:endParaRPr>
          </a:p>
          <a:p>
            <a:r>
              <a:rPr kumimoji="1" lang="ja-JP" altLang="en-US" sz="1100" dirty="0">
                <a:solidFill>
                  <a:schemeClr val="tx1"/>
                </a:solidFill>
              </a:rPr>
              <a:t>最新版の専用アプリで操作いただくよう、お願いします。</a:t>
            </a:r>
          </a:p>
          <a:p>
            <a:pPr>
              <a:spcBef>
                <a:spcPts val="600"/>
              </a:spcBef>
            </a:pPr>
            <a:r>
              <a:rPr kumimoji="1" lang="en-US" altLang="ja-JP" sz="1100" dirty="0">
                <a:solidFill>
                  <a:schemeClr val="tx1"/>
                </a:solidFill>
              </a:rPr>
              <a:t>OS</a:t>
            </a:r>
            <a:r>
              <a:rPr kumimoji="1" lang="ja-JP" altLang="en-US" sz="1100" dirty="0">
                <a:solidFill>
                  <a:schemeClr val="tx1"/>
                </a:solidFill>
              </a:rPr>
              <a:t>（日本語を表示できる環境）</a:t>
            </a:r>
            <a:endParaRPr kumimoji="1" lang="en-US" altLang="ja-JP" sz="1100" dirty="0">
              <a:solidFill>
                <a:schemeClr val="tx1"/>
              </a:solidFill>
            </a:endParaRPr>
          </a:p>
          <a:p>
            <a:r>
              <a:rPr kumimoji="1" lang="en-US" altLang="ja-JP" sz="1100" dirty="0">
                <a:solidFill>
                  <a:schemeClr val="tx1"/>
                </a:solidFill>
              </a:rPr>
              <a:t>iOS</a:t>
            </a:r>
            <a:r>
              <a:rPr kumimoji="1" lang="ja-JP" altLang="en-US" sz="1100" dirty="0">
                <a:solidFill>
                  <a:schemeClr val="tx1"/>
                </a:solidFill>
              </a:rPr>
              <a:t>：</a:t>
            </a:r>
            <a:r>
              <a:rPr kumimoji="1" lang="en-US" altLang="ja-JP" sz="1100" dirty="0">
                <a:solidFill>
                  <a:schemeClr val="tx1"/>
                </a:solidFill>
              </a:rPr>
              <a:t>15</a:t>
            </a:r>
            <a:r>
              <a:rPr kumimoji="1" lang="ja-JP" altLang="en-US" sz="1100" dirty="0">
                <a:solidFill>
                  <a:schemeClr val="tx1"/>
                </a:solidFill>
              </a:rPr>
              <a:t>以上　</a:t>
            </a:r>
            <a:r>
              <a:rPr kumimoji="1" lang="en-US" altLang="ja-JP" sz="1100" dirty="0" err="1">
                <a:solidFill>
                  <a:schemeClr val="tx1"/>
                </a:solidFill>
              </a:rPr>
              <a:t>iPadOS</a:t>
            </a:r>
            <a:r>
              <a:rPr kumimoji="1" lang="ja-JP" altLang="en-US" sz="1100" dirty="0">
                <a:solidFill>
                  <a:schemeClr val="tx1"/>
                </a:solidFill>
              </a:rPr>
              <a:t>：</a:t>
            </a:r>
            <a:r>
              <a:rPr kumimoji="1" lang="en-US" altLang="ja-JP" sz="1100" dirty="0">
                <a:solidFill>
                  <a:schemeClr val="tx1"/>
                </a:solidFill>
              </a:rPr>
              <a:t>15</a:t>
            </a:r>
            <a:r>
              <a:rPr kumimoji="1" lang="ja-JP" altLang="en-US" sz="1100" dirty="0">
                <a:solidFill>
                  <a:schemeClr val="tx1"/>
                </a:solidFill>
              </a:rPr>
              <a:t>以上</a:t>
            </a:r>
            <a:endParaRPr lang="ja-JP" altLang="en-US" sz="1100" dirty="0">
              <a:solidFill>
                <a:schemeClr val="tx1"/>
              </a:solidFill>
            </a:endParaRPr>
          </a:p>
          <a:p>
            <a:pPr>
              <a:spcBef>
                <a:spcPts val="600"/>
              </a:spcBef>
            </a:pPr>
            <a:r>
              <a:rPr kumimoji="1" lang="en-US" altLang="ja-JP" sz="1100" dirty="0">
                <a:solidFill>
                  <a:schemeClr val="tx1"/>
                </a:solidFill>
              </a:rPr>
              <a:t>Chrome</a:t>
            </a:r>
            <a:r>
              <a:rPr kumimoji="1" lang="ja-JP" altLang="en-US" sz="1100" dirty="0">
                <a:solidFill>
                  <a:schemeClr val="tx1"/>
                </a:solidFill>
              </a:rPr>
              <a:t>アプリや他ブラウザアプリは推奨環境外となりますので正常に動作しない可能性があります。</a:t>
            </a:r>
          </a:p>
          <a:p>
            <a:pPr>
              <a:spcBef>
                <a:spcPts val="1200"/>
              </a:spcBef>
            </a:pPr>
            <a:endParaRPr kumimoji="1" lang="en-US" altLang="ja-JP" sz="1100" b="1" dirty="0">
              <a:solidFill>
                <a:srgbClr val="58A854"/>
              </a:solidFill>
              <a:latin typeface="HG丸ｺﾞｼｯｸM-PRO" panose="020F0600000000000000" pitchFamily="50" charset="-128"/>
              <a:ea typeface="HG丸ｺﾞｼｯｸM-PRO" panose="020F0600000000000000" pitchFamily="50" charset="-128"/>
            </a:endParaRPr>
          </a:p>
        </p:txBody>
      </p:sp>
      <p:sp>
        <p:nvSpPr>
          <p:cNvPr id="23" name="スライド番号プレースホルダー 1">
            <a:extLst>
              <a:ext uri="{FF2B5EF4-FFF2-40B4-BE49-F238E27FC236}">
                <a16:creationId xmlns:a16="http://schemas.microsoft.com/office/drawing/2014/main" id="{5985905C-74B6-DCA6-2BDF-47000A09823A}"/>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a:t>
            </a:fld>
            <a:endParaRPr lang="ja-JP" altLang="en-US" dirty="0"/>
          </a:p>
        </p:txBody>
      </p:sp>
      <p:sp>
        <p:nvSpPr>
          <p:cNvPr id="2" name="テキスト プレースホルダー 1">
            <a:extLst>
              <a:ext uri="{FF2B5EF4-FFF2-40B4-BE49-F238E27FC236}">
                <a16:creationId xmlns:a16="http://schemas.microsoft.com/office/drawing/2014/main" id="{20EF4118-E263-182A-D41C-865607F789E7}"/>
              </a:ext>
            </a:extLst>
          </p:cNvPr>
          <p:cNvSpPr>
            <a:spLocks noGrp="1"/>
          </p:cNvSpPr>
          <p:nvPr>
            <p:ph type="body" sz="quarter" idx="13"/>
          </p:nvPr>
        </p:nvSpPr>
        <p:spPr>
          <a:xfrm>
            <a:off x="166434" y="9673850"/>
            <a:ext cx="1493923" cy="169277"/>
          </a:xfrm>
        </p:spPr>
        <p:txBody>
          <a:bodyPr>
            <a:normAutofit/>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ja-JP" altLang="en-US" dirty="0">
                <a:ln w="12700">
                  <a:solidFill>
                    <a:schemeClr val="bg2"/>
                  </a:solidFill>
                </a:ln>
                <a:solidFill>
                  <a:schemeClr val="bg2"/>
                </a:solidFill>
              </a:rPr>
              <a:t>ジンジャーの推奨環境</a:t>
            </a:r>
          </a:p>
        </p:txBody>
      </p:sp>
      <p:grpSp>
        <p:nvGrpSpPr>
          <p:cNvPr id="4" name="グループ化 3">
            <a:extLst>
              <a:ext uri="{FF2B5EF4-FFF2-40B4-BE49-F238E27FC236}">
                <a16:creationId xmlns:a16="http://schemas.microsoft.com/office/drawing/2014/main" id="{965B26D4-4205-6D32-22C9-021B7248F348}"/>
              </a:ext>
            </a:extLst>
          </p:cNvPr>
          <p:cNvGrpSpPr/>
          <p:nvPr/>
        </p:nvGrpSpPr>
        <p:grpSpPr>
          <a:xfrm>
            <a:off x="369000" y="960960"/>
            <a:ext cx="6120000" cy="1169389"/>
            <a:chOff x="189000" y="4326247"/>
            <a:chExt cx="6480000" cy="1528244"/>
          </a:xfrm>
        </p:grpSpPr>
        <p:sp>
          <p:nvSpPr>
            <p:cNvPr id="5" name="四角形: 角を丸くする 4">
              <a:extLst>
                <a:ext uri="{FF2B5EF4-FFF2-40B4-BE49-F238E27FC236}">
                  <a16:creationId xmlns:a16="http://schemas.microsoft.com/office/drawing/2014/main" id="{37B58064-4592-EDDF-8B20-811A7C4D5101}"/>
                </a:ext>
              </a:extLst>
            </p:cNvPr>
            <p:cNvSpPr/>
            <p:nvPr/>
          </p:nvSpPr>
          <p:spPr>
            <a:xfrm>
              <a:off x="189000" y="4432301"/>
              <a:ext cx="6480000" cy="1422190"/>
            </a:xfrm>
            <a:prstGeom prst="roundRect">
              <a:avLst>
                <a:gd name="adj" fmla="val 60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推奨環境外でも利用できる場合がありますが、全機能の正常動作は保証しかねます。</a:t>
              </a:r>
            </a:p>
            <a:p>
              <a:pPr marL="180000" marR="0" lvl="0" indent="0" algn="l" rtl="0">
                <a:lnSpc>
                  <a:spcPct val="140000"/>
                </a:lnSpc>
                <a:spcBef>
                  <a:spcPts val="0"/>
                </a:spcBef>
                <a:spcAft>
                  <a:spcPts val="0"/>
                </a:spcAft>
                <a:buClr>
                  <a:srgbClr val="3B3838"/>
                </a:buClr>
                <a:buSzPts val="1100"/>
                <a:buFont typeface="Arial"/>
                <a:buNone/>
              </a:pPr>
              <a:r>
                <a:rPr lang="en-US" altLang="ja-JP"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OS</a:t>
              </a: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のアップデートが終了した端末は、推奨環境の対象外となりますのでご了承ください。</a:t>
              </a:r>
            </a:p>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利用環境を満たしていても、端末・利用環境の組み合わせによっては、</a:t>
              </a:r>
              <a:endParaRPr lang="en-US" altLang="ja-JP"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endParaRPr>
            </a:p>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正常に動作しない可能性がございます</a:t>
              </a: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a:t>
              </a: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6667E706-ACDD-2D64-FF1B-279CE74CE4F5}"/>
                </a:ext>
              </a:extLst>
            </p:cNvPr>
            <p:cNvGrpSpPr/>
            <p:nvPr/>
          </p:nvGrpSpPr>
          <p:grpSpPr>
            <a:xfrm>
              <a:off x="404308" y="4326247"/>
              <a:ext cx="699405" cy="203106"/>
              <a:chOff x="347158" y="4326247"/>
              <a:chExt cx="699405" cy="203106"/>
            </a:xfrm>
          </p:grpSpPr>
          <p:sp>
            <p:nvSpPr>
              <p:cNvPr id="7" name="正方形/長方形 6">
                <a:extLst>
                  <a:ext uri="{FF2B5EF4-FFF2-40B4-BE49-F238E27FC236}">
                    <a16:creationId xmlns:a16="http://schemas.microsoft.com/office/drawing/2014/main" id="{9D4CD219-4781-4A58-C138-EBEB3A467644}"/>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8" name="グラフィックス 7" descr="警告 単色塗りつぶし">
                <a:extLst>
                  <a:ext uri="{FF2B5EF4-FFF2-40B4-BE49-F238E27FC236}">
                    <a16:creationId xmlns:a16="http://schemas.microsoft.com/office/drawing/2014/main" id="{AA12A514-C88D-5496-668A-7D4C82160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11907" y="4355559"/>
                <a:ext cx="147132" cy="147132"/>
              </a:xfrm>
              <a:prstGeom prst="rect">
                <a:avLst/>
              </a:prstGeom>
            </p:spPr>
          </p:pic>
        </p:grpSp>
      </p:grpSp>
      <p:cxnSp>
        <p:nvCxnSpPr>
          <p:cNvPr id="19" name="直線コネクタ 18">
            <a:extLst>
              <a:ext uri="{FF2B5EF4-FFF2-40B4-BE49-F238E27FC236}">
                <a16:creationId xmlns:a16="http://schemas.microsoft.com/office/drawing/2014/main" id="{385D485B-8614-CEF6-8C64-EE6F6B157003}"/>
              </a:ext>
            </a:extLst>
          </p:cNvPr>
          <p:cNvCxnSpPr>
            <a:cxnSpLocks/>
          </p:cNvCxnSpPr>
          <p:nvPr/>
        </p:nvCxnSpPr>
        <p:spPr>
          <a:xfrm>
            <a:off x="369000" y="4343770"/>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6BB66A4F-52C6-8DEB-003D-8F2C43937CED}"/>
              </a:ext>
            </a:extLst>
          </p:cNvPr>
          <p:cNvGrpSpPr/>
          <p:nvPr/>
        </p:nvGrpSpPr>
        <p:grpSpPr>
          <a:xfrm>
            <a:off x="279000" y="6096710"/>
            <a:ext cx="6300000" cy="360000"/>
            <a:chOff x="407502" y="1728889"/>
            <a:chExt cx="6042992" cy="356680"/>
          </a:xfrm>
        </p:grpSpPr>
        <p:sp>
          <p:nvSpPr>
            <p:cNvPr id="22" name="正方形/長方形 21">
              <a:extLst>
                <a:ext uri="{FF2B5EF4-FFF2-40B4-BE49-F238E27FC236}">
                  <a16:creationId xmlns:a16="http://schemas.microsoft.com/office/drawing/2014/main" id="{7DD01A41-5025-361B-99DA-E5FE2AEE16B5}"/>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アプリ</a:t>
              </a:r>
            </a:p>
          </p:txBody>
        </p:sp>
        <p:sp>
          <p:nvSpPr>
            <p:cNvPr id="24" name="Google Shape;113;p23">
              <a:extLst>
                <a:ext uri="{FF2B5EF4-FFF2-40B4-BE49-F238E27FC236}">
                  <a16:creationId xmlns:a16="http://schemas.microsoft.com/office/drawing/2014/main" id="{C5629BEB-8297-D85B-707B-1BB5AF01F1CA}"/>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nvGrpSpPr>
          <p:cNvPr id="14" name="グループ化 13">
            <a:extLst>
              <a:ext uri="{FF2B5EF4-FFF2-40B4-BE49-F238E27FC236}">
                <a16:creationId xmlns:a16="http://schemas.microsoft.com/office/drawing/2014/main" id="{C3FECCA8-27A5-FCAC-26D5-B69C40B2152A}"/>
              </a:ext>
            </a:extLst>
          </p:cNvPr>
          <p:cNvGrpSpPr/>
          <p:nvPr/>
        </p:nvGrpSpPr>
        <p:grpSpPr>
          <a:xfrm>
            <a:off x="279000" y="2408122"/>
            <a:ext cx="6300000" cy="360000"/>
            <a:chOff x="407502" y="1728889"/>
            <a:chExt cx="6042992" cy="356680"/>
          </a:xfrm>
        </p:grpSpPr>
        <p:sp>
          <p:nvSpPr>
            <p:cNvPr id="16" name="正方形/長方形 15">
              <a:extLst>
                <a:ext uri="{FF2B5EF4-FFF2-40B4-BE49-F238E27FC236}">
                  <a16:creationId xmlns:a16="http://schemas.microsoft.com/office/drawing/2014/main" id="{6E86BC11-E83F-14D7-C8F2-BC92A499A82D}"/>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b="1" dirty="0">
                  <a:solidFill>
                    <a:schemeClr val="tx1"/>
                  </a:solidFill>
                  <a:latin typeface="HG丸ｺﾞｼｯｸM-PRO" panose="020F0600000000000000" pitchFamily="50" charset="-128"/>
                  <a:ea typeface="HG丸ｺﾞｼｯｸM-PRO" panose="020F0600000000000000" pitchFamily="50" charset="-128"/>
                </a:rPr>
                <a:t>環境</a:t>
              </a:r>
            </a:p>
          </p:txBody>
        </p:sp>
        <p:sp>
          <p:nvSpPr>
            <p:cNvPr id="17" name="Google Shape;113;p23">
              <a:extLst>
                <a:ext uri="{FF2B5EF4-FFF2-40B4-BE49-F238E27FC236}">
                  <a16:creationId xmlns:a16="http://schemas.microsoft.com/office/drawing/2014/main" id="{34D72A7C-F655-8CAF-B14D-1BEC2D152805}"/>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25" name="四角形: 角を丸くする 24">
            <a:extLst>
              <a:ext uri="{FF2B5EF4-FFF2-40B4-BE49-F238E27FC236}">
                <a16:creationId xmlns:a16="http://schemas.microsoft.com/office/drawing/2014/main" id="{92E98725-99CE-2725-3CA6-8BC1966B0306}"/>
              </a:ext>
            </a:extLst>
          </p:cNvPr>
          <p:cNvSpPr/>
          <p:nvPr/>
        </p:nvSpPr>
        <p:spPr>
          <a:xfrm>
            <a:off x="320808" y="2994163"/>
            <a:ext cx="2988000" cy="1044000"/>
          </a:xfrm>
          <a:prstGeom prst="roundRect">
            <a:avLst>
              <a:gd name="adj" fmla="val 694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kumimoji="1" lang="en-US" altLang="ja-JP" sz="1100" b="1" dirty="0">
                <a:solidFill>
                  <a:schemeClr val="bg2"/>
                </a:solidFill>
                <a:latin typeface="HG丸ｺﾞｼｯｸM-PRO" panose="020F0600000000000000" pitchFamily="50" charset="-128"/>
                <a:ea typeface="HG丸ｺﾞｼｯｸM-PRO" panose="020F0600000000000000" pitchFamily="50" charset="-128"/>
              </a:rPr>
              <a:t>Windows</a:t>
            </a:r>
          </a:p>
          <a:p>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OS</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：最新版</a:t>
            </a:r>
            <a:r>
              <a:rPr kumimoji="1" lang="ja-JP" altLang="en-US" sz="105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50" dirty="0">
                <a:solidFill>
                  <a:schemeClr val="tx1"/>
                </a:solidFill>
                <a:latin typeface="HG丸ｺﾞｼｯｸM-PRO" panose="020F0600000000000000" pitchFamily="50" charset="-128"/>
                <a:ea typeface="HG丸ｺﾞｼｯｸM-PRO" panose="020F0600000000000000" pitchFamily="50" charset="-128"/>
              </a:rPr>
              <a:t>Microsoft</a:t>
            </a:r>
            <a:r>
              <a:rPr kumimoji="1" lang="ja-JP" altLang="en-US" sz="1050" dirty="0">
                <a:solidFill>
                  <a:schemeClr val="tx1"/>
                </a:solidFill>
                <a:latin typeface="HG丸ｺﾞｼｯｸM-PRO" panose="020F0600000000000000" pitchFamily="50" charset="-128"/>
                <a:ea typeface="HG丸ｺﾞｼｯｸM-PRO" panose="020F0600000000000000" pitchFamily="50" charset="-128"/>
              </a:rPr>
              <a:t>のサポート期間内）</a:t>
            </a:r>
          </a:p>
          <a:p>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Web</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ブラウザ：</a:t>
            </a:r>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Google Chrome </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最新版</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8" name="四角形: 角を丸くする 27">
            <a:extLst>
              <a:ext uri="{FF2B5EF4-FFF2-40B4-BE49-F238E27FC236}">
                <a16:creationId xmlns:a16="http://schemas.microsoft.com/office/drawing/2014/main" id="{D279A483-DDB4-81AE-9632-1D185B2C0446}"/>
              </a:ext>
            </a:extLst>
          </p:cNvPr>
          <p:cNvSpPr/>
          <p:nvPr/>
        </p:nvSpPr>
        <p:spPr>
          <a:xfrm>
            <a:off x="3549192" y="2994163"/>
            <a:ext cx="2988000" cy="1044000"/>
          </a:xfrm>
          <a:prstGeom prst="roundRect">
            <a:avLst>
              <a:gd name="adj" fmla="val 694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kumimoji="1" lang="en-US" altLang="ja-JP" sz="1100" b="1" dirty="0">
                <a:solidFill>
                  <a:schemeClr val="bg2"/>
                </a:solidFill>
              </a:rPr>
              <a:t>Mac</a:t>
            </a:r>
            <a:endParaRPr kumimoji="1" lang="en-US" altLang="ja-JP" sz="1100" b="1" dirty="0">
              <a:solidFill>
                <a:schemeClr val="bg2"/>
              </a:solidFill>
              <a:latin typeface="HG丸ｺﾞｼｯｸM-PRO" panose="020F0600000000000000" pitchFamily="50" charset="-128"/>
              <a:ea typeface="HG丸ｺﾞｼｯｸM-PRO" panose="020F0600000000000000" pitchFamily="50" charset="-128"/>
            </a:endParaRPr>
          </a:p>
          <a:p>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100" dirty="0">
                <a:solidFill>
                  <a:schemeClr val="tx1"/>
                </a:solidFill>
              </a:rPr>
              <a:t>OS</a:t>
            </a:r>
            <a:r>
              <a:rPr kumimoji="1" lang="ja-JP" altLang="en-US" sz="1100" dirty="0">
                <a:solidFill>
                  <a:schemeClr val="tx1"/>
                </a:solidFill>
              </a:rPr>
              <a:t>：最新版</a:t>
            </a:r>
            <a:r>
              <a:rPr kumimoji="1" lang="ja-JP" altLang="en-US" sz="1050" dirty="0">
                <a:solidFill>
                  <a:schemeClr val="tx1"/>
                </a:solidFill>
              </a:rPr>
              <a:t>（</a:t>
            </a:r>
            <a:r>
              <a:rPr kumimoji="1" lang="en-US" altLang="ja-JP" sz="1050" dirty="0">
                <a:solidFill>
                  <a:schemeClr val="tx1"/>
                </a:solidFill>
              </a:rPr>
              <a:t>Apple</a:t>
            </a:r>
            <a:r>
              <a:rPr kumimoji="1" lang="ja-JP" altLang="en-US" sz="1050" dirty="0">
                <a:solidFill>
                  <a:schemeClr val="tx1"/>
                </a:solidFill>
              </a:rPr>
              <a:t>のサポート期間内）</a:t>
            </a:r>
          </a:p>
          <a:p>
            <a:r>
              <a:rPr kumimoji="1" lang="en-US" altLang="ja-JP" sz="1100" dirty="0">
                <a:solidFill>
                  <a:schemeClr val="tx1"/>
                </a:solidFill>
              </a:rPr>
              <a:t>※</a:t>
            </a:r>
            <a:r>
              <a:rPr kumimoji="1" lang="ja-JP" altLang="en-US" sz="1100" dirty="0">
                <a:solidFill>
                  <a:schemeClr val="tx1"/>
                </a:solidFill>
              </a:rPr>
              <a:t>最新の</a:t>
            </a:r>
            <a:r>
              <a:rPr kumimoji="1" lang="en-US" altLang="ja-JP" sz="1100" dirty="0">
                <a:solidFill>
                  <a:schemeClr val="tx1"/>
                </a:solidFill>
              </a:rPr>
              <a:t>Service Pack</a:t>
            </a:r>
            <a:r>
              <a:rPr kumimoji="1" lang="ja-JP" altLang="en-US" sz="1100" dirty="0">
                <a:solidFill>
                  <a:schemeClr val="tx1"/>
                </a:solidFill>
              </a:rPr>
              <a:t>が適用</a:t>
            </a:r>
          </a:p>
          <a:p>
            <a:r>
              <a:rPr kumimoji="1" lang="en-US" altLang="ja-JP" sz="1100" dirty="0">
                <a:solidFill>
                  <a:schemeClr val="tx1"/>
                </a:solidFill>
              </a:rPr>
              <a:t>Web</a:t>
            </a:r>
            <a:r>
              <a:rPr kumimoji="1" lang="ja-JP" altLang="en-US" sz="1100" dirty="0">
                <a:solidFill>
                  <a:schemeClr val="tx1"/>
                </a:solidFill>
              </a:rPr>
              <a:t>ブラウザ：</a:t>
            </a:r>
            <a:r>
              <a:rPr kumimoji="1" lang="en-US" altLang="ja-JP" sz="1100" dirty="0">
                <a:solidFill>
                  <a:schemeClr val="tx1"/>
                </a:solidFill>
              </a:rPr>
              <a:t>Google Chrome </a:t>
            </a:r>
            <a:r>
              <a:rPr kumimoji="1" lang="ja-JP" altLang="en-US" sz="1100" dirty="0">
                <a:solidFill>
                  <a:schemeClr val="tx1"/>
                </a:solidFill>
              </a:rPr>
              <a:t>最新版</a:t>
            </a:r>
          </a:p>
        </p:txBody>
      </p:sp>
      <p:sp>
        <p:nvSpPr>
          <p:cNvPr id="34" name="四角形: 角を丸くする 33">
            <a:extLst>
              <a:ext uri="{FF2B5EF4-FFF2-40B4-BE49-F238E27FC236}">
                <a16:creationId xmlns:a16="http://schemas.microsoft.com/office/drawing/2014/main" id="{9CCD2823-065F-2FD3-5FBB-F98527253333}"/>
              </a:ext>
            </a:extLst>
          </p:cNvPr>
          <p:cNvSpPr/>
          <p:nvPr/>
        </p:nvSpPr>
        <p:spPr>
          <a:xfrm>
            <a:off x="3558717" y="6633982"/>
            <a:ext cx="2988000" cy="2401445"/>
          </a:xfrm>
          <a:prstGeom prst="roundRect">
            <a:avLst>
              <a:gd name="adj" fmla="val 216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100" b="1" dirty="0">
                <a:solidFill>
                  <a:schemeClr val="bg2"/>
                </a:solidFill>
              </a:rPr>
              <a:t>Android</a:t>
            </a:r>
          </a:p>
          <a:p>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solidFill>
              </a:rPr>
              <a:t>最新版の専用アプリで操作いただくよう、お願いします。</a:t>
            </a:r>
          </a:p>
          <a:p>
            <a:pPr>
              <a:spcBef>
                <a:spcPts val="600"/>
              </a:spcBef>
            </a:pPr>
            <a:r>
              <a:rPr kumimoji="1" lang="en-US" altLang="ja-JP" sz="1100" dirty="0">
                <a:solidFill>
                  <a:schemeClr val="tx1"/>
                </a:solidFill>
              </a:rPr>
              <a:t>OS</a:t>
            </a:r>
            <a:r>
              <a:rPr kumimoji="1" lang="ja-JP" altLang="en-US" sz="1100" dirty="0">
                <a:solidFill>
                  <a:schemeClr val="tx1"/>
                </a:solidFill>
              </a:rPr>
              <a:t>（日本語を表示できる環境）</a:t>
            </a:r>
            <a:endParaRPr kumimoji="1" lang="en-US" altLang="ja-JP" sz="1100" dirty="0">
              <a:solidFill>
                <a:schemeClr val="tx1"/>
              </a:solidFill>
            </a:endParaRPr>
          </a:p>
          <a:p>
            <a:r>
              <a:rPr kumimoji="1" lang="en-US" altLang="ja-JP" sz="1100" dirty="0">
                <a:solidFill>
                  <a:schemeClr val="tx1"/>
                </a:solidFill>
              </a:rPr>
              <a:t>Android</a:t>
            </a:r>
            <a:r>
              <a:rPr kumimoji="1" lang="ja-JP" altLang="en-US" sz="1100" dirty="0">
                <a:solidFill>
                  <a:schemeClr val="tx1"/>
                </a:solidFill>
              </a:rPr>
              <a:t>：</a:t>
            </a:r>
            <a:r>
              <a:rPr kumimoji="1" lang="en-US" altLang="ja-JP" sz="1100" dirty="0">
                <a:solidFill>
                  <a:schemeClr val="tx1"/>
                </a:solidFill>
              </a:rPr>
              <a:t>8.0</a:t>
            </a:r>
            <a:r>
              <a:rPr kumimoji="1" lang="ja-JP" altLang="en-US" sz="1100" dirty="0">
                <a:solidFill>
                  <a:schemeClr val="tx1"/>
                </a:solidFill>
              </a:rPr>
              <a:t>以上</a:t>
            </a:r>
          </a:p>
          <a:p>
            <a:pPr>
              <a:spcBef>
                <a:spcPts val="600"/>
              </a:spcBef>
            </a:pPr>
            <a:r>
              <a:rPr kumimoji="1" lang="en-US" altLang="ja-JP" sz="1100" dirty="0">
                <a:solidFill>
                  <a:schemeClr val="tx1"/>
                </a:solidFill>
              </a:rPr>
              <a:t>Chrome</a:t>
            </a:r>
            <a:r>
              <a:rPr kumimoji="1" lang="ja-JP" altLang="en-US" sz="1100" dirty="0">
                <a:solidFill>
                  <a:schemeClr val="tx1"/>
                </a:solidFill>
              </a:rPr>
              <a:t>アプリや他ブラウザアプリは推奨環境外となりますので正常に動作しない可能性があります。</a:t>
            </a:r>
            <a:endParaRPr kumimoji="1" lang="en-US" altLang="ja-JP" sz="1100" dirty="0">
              <a:solidFill>
                <a:schemeClr val="tx1"/>
              </a:solidFill>
            </a:endParaRPr>
          </a:p>
          <a:p>
            <a:endParaRPr kumimoji="1" lang="en-US" altLang="ja-JP" sz="1100" dirty="0">
              <a:solidFill>
                <a:schemeClr val="tx1"/>
              </a:solidFill>
            </a:endParaRPr>
          </a:p>
          <a:p>
            <a:r>
              <a:rPr kumimoji="1" lang="en-US" altLang="ja-JP" sz="1100" dirty="0">
                <a:solidFill>
                  <a:srgbClr val="FF0000"/>
                </a:solidFill>
              </a:rPr>
              <a:t>※</a:t>
            </a:r>
            <a:r>
              <a:rPr kumimoji="1" lang="ja-JP" altLang="en-US" sz="1100" dirty="0">
                <a:solidFill>
                  <a:srgbClr val="FF0000"/>
                </a:solidFill>
              </a:rPr>
              <a:t>機種により固有の仕様があるため、正常に動作しないことがございます。</a:t>
            </a:r>
          </a:p>
          <a:p>
            <a:pPr>
              <a:spcBef>
                <a:spcPts val="1200"/>
              </a:spcBef>
            </a:pPr>
            <a:endParaRPr kumimoji="1" lang="en-US" altLang="ja-JP" sz="1100" b="1" dirty="0">
              <a:solidFill>
                <a:srgbClr val="58A854"/>
              </a:solidFill>
              <a:latin typeface="HG丸ｺﾞｼｯｸM-PRO" panose="020F0600000000000000" pitchFamily="50" charset="-128"/>
              <a:ea typeface="HG丸ｺﾞｼｯｸM-PRO" panose="020F0600000000000000" pitchFamily="50" charset="-128"/>
            </a:endParaRPr>
          </a:p>
        </p:txBody>
      </p:sp>
      <p:sp>
        <p:nvSpPr>
          <p:cNvPr id="37" name="正方形/長方形 36">
            <a:extLst>
              <a:ext uri="{FF2B5EF4-FFF2-40B4-BE49-F238E27FC236}">
                <a16:creationId xmlns:a16="http://schemas.microsoft.com/office/drawing/2014/main" id="{217DAEA2-FD83-2F18-36C7-E6241AB68538}"/>
              </a:ext>
            </a:extLst>
          </p:cNvPr>
          <p:cNvSpPr/>
          <p:nvPr/>
        </p:nvSpPr>
        <p:spPr>
          <a:xfrm>
            <a:off x="394061" y="4560325"/>
            <a:ext cx="1910227" cy="8442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4297D9F-C1B2-C67E-F4D3-71D8D1A99D2F}"/>
              </a:ext>
            </a:extLst>
          </p:cNvPr>
          <p:cNvSpPr txBox="1"/>
          <p:nvPr/>
        </p:nvSpPr>
        <p:spPr>
          <a:xfrm>
            <a:off x="369000" y="4305120"/>
            <a:ext cx="6120000" cy="276999"/>
          </a:xfrm>
          <a:prstGeom prst="rect">
            <a:avLst/>
          </a:prstGeom>
          <a:noFill/>
        </p:spPr>
        <p:txBody>
          <a:bodyPr wrap="square" rtlCol="0">
            <a:spAutoFit/>
          </a:bodyPr>
          <a:lstStyle/>
          <a:p>
            <a:r>
              <a:rPr kumimoji="1" lang="ja-JP" altLang="en-US" sz="1200" b="1" dirty="0">
                <a:latin typeface="HG丸ｺﾞｼｯｸM-PRO" panose="020F0600000000000000" pitchFamily="50" charset="-128"/>
                <a:ea typeface="HG丸ｺﾞｼｯｸM-PRO" panose="020F0600000000000000" pitchFamily="50" charset="-128"/>
              </a:rPr>
              <a:t>ディスプレイ表示について</a:t>
            </a:r>
            <a:endParaRPr kumimoji="1" lang="en-US" altLang="ja-JP" sz="1200" b="1" dirty="0">
              <a:latin typeface="HG丸ｺﾞｼｯｸM-PRO" panose="020F0600000000000000" pitchFamily="50" charset="-128"/>
              <a:ea typeface="HG丸ｺﾞｼｯｸM-PRO" panose="020F0600000000000000" pitchFamily="50" charset="-128"/>
            </a:endParaRPr>
          </a:p>
        </p:txBody>
      </p:sp>
      <p:sp>
        <p:nvSpPr>
          <p:cNvPr id="38" name="テキスト ボックス 37">
            <a:extLst>
              <a:ext uri="{FF2B5EF4-FFF2-40B4-BE49-F238E27FC236}">
                <a16:creationId xmlns:a16="http://schemas.microsoft.com/office/drawing/2014/main" id="{3474E378-1E05-3B01-A0B9-5C17DFD35221}"/>
              </a:ext>
            </a:extLst>
          </p:cNvPr>
          <p:cNvSpPr txBox="1"/>
          <p:nvPr/>
        </p:nvSpPr>
        <p:spPr>
          <a:xfrm>
            <a:off x="369000" y="4667328"/>
            <a:ext cx="6120000" cy="1107996"/>
          </a:xfrm>
          <a:prstGeom prst="rect">
            <a:avLst/>
          </a:prstGeom>
          <a:noFill/>
        </p:spPr>
        <p:txBody>
          <a:bodyPr wrap="square" rtlCol="0">
            <a:spAutoFit/>
          </a:bodyPr>
          <a:lstStyle/>
          <a:p>
            <a:pPr marL="0" marR="0" lvl="0" indent="0" algn="l" rtl="0">
              <a:lnSpc>
                <a:spcPct val="100000"/>
              </a:lnSpc>
              <a:spcBef>
                <a:spcPts val="0"/>
              </a:spcBef>
              <a:spcAft>
                <a:spcPts val="0"/>
              </a:spcAft>
              <a:buClr>
                <a:srgbClr val="3F3F3F"/>
              </a:buClr>
              <a:buSzPct val="100000"/>
              <a:buFont typeface="Arial"/>
              <a:buNone/>
            </a:pP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PC</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本体の項目サイズを拡大したり、ブラウザ上でズームサイズを変更</a:t>
            </a:r>
            <a:r>
              <a:rPr lang="ja-JP" altLang="en-US" sz="1100" dirty="0">
                <a:solidFill>
                  <a:schemeClr val="tx1"/>
                </a:solidFill>
                <a:latin typeface="HG丸ｺﾞｼｯｸM-PRO" panose="020F0600000000000000" pitchFamily="50" charset="-128"/>
                <a:ea typeface="HG丸ｺﾞｼｯｸM-PRO" panose="020F0600000000000000" pitchFamily="50" charset="-128"/>
              </a:rPr>
              <a:t>などで</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a:t>
            </a:r>
            <a:endPar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ジンジャーの画面が正常に表示されない可能性があります。</a:t>
            </a: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（例：文字化けしてしまう、打刻ボタンが表示されないなど）</a:t>
            </a:r>
          </a:p>
          <a:p>
            <a:pPr marL="0" marR="0" lvl="0" indent="0" algn="l" rtl="0">
              <a:lnSpc>
                <a:spcPct val="100000"/>
              </a:lnSpc>
              <a:spcBef>
                <a:spcPts val="0"/>
              </a:spcBef>
              <a:spcAft>
                <a:spcPts val="0"/>
              </a:spcAft>
              <a:buClr>
                <a:srgbClr val="3F3F3F"/>
              </a:buClr>
              <a:buSzPct val="100000"/>
              <a:buFont typeface="Arial"/>
              <a:buNone/>
            </a:pPr>
            <a:endPar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ディスプレイの表示が常に「項目サイズ</a:t>
            </a: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100%</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解像度</a:t>
            </a: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1920×1080</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ズーム</a:t>
            </a: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100%</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」と</a:t>
            </a:r>
            <a:endPar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なっているかご確認ください。</a:t>
            </a:r>
          </a:p>
        </p:txBody>
      </p:sp>
    </p:spTree>
    <p:extLst>
      <p:ext uri="{BB962C8B-B14F-4D97-AF65-F5344CB8AC3E}">
        <p14:creationId xmlns:p14="http://schemas.microsoft.com/office/powerpoint/2010/main" val="1251858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スライド番号プレースホルダー 1">
            <a:extLst>
              <a:ext uri="{FF2B5EF4-FFF2-40B4-BE49-F238E27FC236}">
                <a16:creationId xmlns:a16="http://schemas.microsoft.com/office/drawing/2014/main" id="{BB511FDC-D1F4-DCFE-ED04-2EB49B299F50}"/>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6</a:t>
            </a:fld>
            <a:endParaRPr lang="ja-JP" altLang="en-US" dirty="0"/>
          </a:p>
        </p:txBody>
      </p:sp>
      <p:grpSp>
        <p:nvGrpSpPr>
          <p:cNvPr id="13" name="グループ化 12">
            <a:extLst>
              <a:ext uri="{FF2B5EF4-FFF2-40B4-BE49-F238E27FC236}">
                <a16:creationId xmlns:a16="http://schemas.microsoft.com/office/drawing/2014/main" id="{8E2E195E-D027-1089-1B3F-6D0742137774}"/>
              </a:ext>
            </a:extLst>
          </p:cNvPr>
          <p:cNvGrpSpPr/>
          <p:nvPr/>
        </p:nvGrpSpPr>
        <p:grpSpPr>
          <a:xfrm>
            <a:off x="369000" y="950400"/>
            <a:ext cx="6120000" cy="4004501"/>
            <a:chOff x="369000" y="950400"/>
            <a:chExt cx="6120000" cy="4004501"/>
          </a:xfrm>
        </p:grpSpPr>
        <p:sp>
          <p:nvSpPr>
            <p:cNvPr id="2" name="四角形: 角を丸くする 1">
              <a:extLst>
                <a:ext uri="{FF2B5EF4-FFF2-40B4-BE49-F238E27FC236}">
                  <a16:creationId xmlns:a16="http://schemas.microsoft.com/office/drawing/2014/main" id="{86162773-1FC2-846C-0317-FBCCC7A3166A}"/>
                </a:ext>
              </a:extLst>
            </p:cNvPr>
            <p:cNvSpPr/>
            <p:nvPr/>
          </p:nvSpPr>
          <p:spPr>
            <a:xfrm>
              <a:off x="369000" y="950400"/>
              <a:ext cx="6120000" cy="381379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2000"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事前に届いているメールを確認し、</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　　  パスワード設定用の</a:t>
              </a:r>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URL</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をクリックします。</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100" dirty="0">
                <a:solidFill>
                  <a:schemeClr val="tx1"/>
                </a:solidFill>
              </a:endParaRPr>
            </a:p>
          </p:txBody>
        </p:sp>
        <p:pic>
          <p:nvPicPr>
            <p:cNvPr id="5" name="グラフィックス 4" descr="再生 単色塗りつぶし">
              <a:extLst>
                <a:ext uri="{FF2B5EF4-FFF2-40B4-BE49-F238E27FC236}">
                  <a16:creationId xmlns:a16="http://schemas.microsoft.com/office/drawing/2014/main" id="{B10A4298-C445-1EFA-FE30-94E28BBA72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610414"/>
              <a:ext cx="231775" cy="457200"/>
            </a:xfrm>
            <a:prstGeom prst="rect">
              <a:avLst/>
            </a:prstGeom>
          </p:spPr>
        </p:pic>
      </p:grpSp>
      <p:grpSp>
        <p:nvGrpSpPr>
          <p:cNvPr id="14" name="グループ化 13">
            <a:extLst>
              <a:ext uri="{FF2B5EF4-FFF2-40B4-BE49-F238E27FC236}">
                <a16:creationId xmlns:a16="http://schemas.microsoft.com/office/drawing/2014/main" id="{74962F2B-25B1-DA95-5242-2D2574924B24}"/>
              </a:ext>
            </a:extLst>
          </p:cNvPr>
          <p:cNvGrpSpPr/>
          <p:nvPr/>
        </p:nvGrpSpPr>
        <p:grpSpPr>
          <a:xfrm>
            <a:off x="369000" y="5184775"/>
            <a:ext cx="6120000" cy="4004501"/>
            <a:chOff x="369000" y="950400"/>
            <a:chExt cx="6120000" cy="4004501"/>
          </a:xfrm>
        </p:grpSpPr>
        <p:sp>
          <p:nvSpPr>
            <p:cNvPr id="16" name="四角形: 角を丸くする 15">
              <a:extLst>
                <a:ext uri="{FF2B5EF4-FFF2-40B4-BE49-F238E27FC236}">
                  <a16:creationId xmlns:a16="http://schemas.microsoft.com/office/drawing/2014/main" id="{695242A2-E940-AA12-9078-6B35AE30BBE0}"/>
                </a:ext>
              </a:extLst>
            </p:cNvPr>
            <p:cNvSpPr/>
            <p:nvPr/>
          </p:nvSpPr>
          <p:spPr>
            <a:xfrm>
              <a:off x="369000" y="950400"/>
              <a:ext cx="6120000" cy="381379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2000"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ご自身で指定したパスワードを入力し</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　　  </a:t>
              </a:r>
              <a:r>
                <a:rPr lang="ja-JP" altLang="en-US" sz="1100" dirty="0">
                  <a:solidFill>
                    <a:schemeClr val="tx1"/>
                  </a:solidFill>
                  <a:latin typeface="HG丸ｺﾞｼｯｸM-PRO" panose="020F0600000000000000" pitchFamily="50" charset="-128"/>
                  <a:ea typeface="HG丸ｺﾞｼｯｸM-PRO" panose="020F0600000000000000" pitchFamily="50" charset="-128"/>
                </a:rPr>
                <a:t>［送信］</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をクリックしてパスワードの設定を完了させます。</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100" dirty="0">
                <a:solidFill>
                  <a:schemeClr val="tx1"/>
                </a:solidFill>
              </a:endParaRPr>
            </a:p>
          </p:txBody>
        </p:sp>
        <p:pic>
          <p:nvPicPr>
            <p:cNvPr id="17" name="グラフィックス 16" descr="再生 単色塗りつぶし">
              <a:extLst>
                <a:ext uri="{FF2B5EF4-FFF2-40B4-BE49-F238E27FC236}">
                  <a16:creationId xmlns:a16="http://schemas.microsoft.com/office/drawing/2014/main" id="{875FD732-4CF3-1EBA-98CD-96904E5566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610414"/>
              <a:ext cx="231775" cy="457200"/>
            </a:xfrm>
            <a:prstGeom prst="rect">
              <a:avLst/>
            </a:prstGeom>
          </p:spPr>
        </p:pic>
      </p:grpSp>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9357D6A9-8E99-18EF-061D-062FC36936FE}"/>
              </a:ext>
            </a:extLst>
          </p:cNvPr>
          <p:cNvPicPr>
            <a:picLocks noChangeAspect="1"/>
          </p:cNvPicPr>
          <p:nvPr/>
        </p:nvPicPr>
        <p:blipFill>
          <a:blip r:embed="rId4"/>
          <a:stretch>
            <a:fillRect/>
          </a:stretch>
        </p:blipFill>
        <p:spPr>
          <a:xfrm>
            <a:off x="1378284" y="1802744"/>
            <a:ext cx="4101433" cy="2848631"/>
          </a:xfrm>
          <a:prstGeom prst="rect">
            <a:avLst/>
          </a:prstGeom>
          <a:ln>
            <a:noFill/>
          </a:ln>
          <a:effectLst>
            <a:outerShdw blurRad="63500" sx="102000" sy="102000" algn="ctr" rotWithShape="0">
              <a:prstClr val="black">
                <a:alpha val="40000"/>
              </a:prstClr>
            </a:outerShdw>
          </a:effectLst>
        </p:spPr>
      </p:pic>
      <p:sp>
        <p:nvSpPr>
          <p:cNvPr id="19" name="四角形: 角を丸くする 18">
            <a:extLst>
              <a:ext uri="{FF2B5EF4-FFF2-40B4-BE49-F238E27FC236}">
                <a16:creationId xmlns:a16="http://schemas.microsoft.com/office/drawing/2014/main" id="{78C1BE51-4471-D576-1CB6-3D4B226EB16F}"/>
              </a:ext>
            </a:extLst>
          </p:cNvPr>
          <p:cNvSpPr/>
          <p:nvPr/>
        </p:nvSpPr>
        <p:spPr>
          <a:xfrm>
            <a:off x="1531838" y="4094251"/>
            <a:ext cx="2924047" cy="391645"/>
          </a:xfrm>
          <a:prstGeom prst="roundRect">
            <a:avLst>
              <a:gd name="adj" fmla="val 7425"/>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4E7A059-F340-7FD9-EB0B-976E8A5843F5}"/>
              </a:ext>
            </a:extLst>
          </p:cNvPr>
          <p:cNvPicPr>
            <a:picLocks noChangeAspect="1"/>
          </p:cNvPicPr>
          <p:nvPr/>
        </p:nvPicPr>
        <p:blipFill>
          <a:blip r:embed="rId5"/>
          <a:stretch>
            <a:fillRect/>
          </a:stretch>
        </p:blipFill>
        <p:spPr>
          <a:xfrm>
            <a:off x="2169000" y="6099175"/>
            <a:ext cx="2520000" cy="2543496"/>
          </a:xfrm>
          <a:prstGeom prst="rect">
            <a:avLst/>
          </a:prstGeom>
          <a:noFill/>
          <a:ln>
            <a:noFill/>
          </a:ln>
          <a:effectLst>
            <a:outerShdw blurRad="63500" sx="102000" sy="102000" algn="ctr" rotWithShape="0">
              <a:prstClr val="black">
                <a:alpha val="40000"/>
              </a:prstClr>
            </a:outerShdw>
          </a:effectLst>
        </p:spPr>
      </p:pic>
      <p:sp>
        <p:nvSpPr>
          <p:cNvPr id="21" name="四角形: 角を丸くする 20">
            <a:extLst>
              <a:ext uri="{FF2B5EF4-FFF2-40B4-BE49-F238E27FC236}">
                <a16:creationId xmlns:a16="http://schemas.microsoft.com/office/drawing/2014/main" id="{25C06FD1-2CDC-0271-A03C-66B50C93E3B2}"/>
              </a:ext>
            </a:extLst>
          </p:cNvPr>
          <p:cNvSpPr/>
          <p:nvPr/>
        </p:nvSpPr>
        <p:spPr>
          <a:xfrm>
            <a:off x="2767076" y="8004175"/>
            <a:ext cx="1323847" cy="257831"/>
          </a:xfrm>
          <a:prstGeom prst="roundRect">
            <a:avLst>
              <a:gd name="adj" fmla="val 7425"/>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2">
            <a:extLst>
              <a:ext uri="{FF2B5EF4-FFF2-40B4-BE49-F238E27FC236}">
                <a16:creationId xmlns:a16="http://schemas.microsoft.com/office/drawing/2014/main" id="{346C52CD-7B8D-027C-CB35-FB0E994B76B0}"/>
              </a:ext>
            </a:extLst>
          </p:cNvPr>
          <p:cNvSpPr>
            <a:spLocks noGrp="1"/>
          </p:cNvSpPr>
          <p:nvPr>
            <p:ph type="title"/>
          </p:nvPr>
        </p:nvSpPr>
        <p:spPr>
          <a:xfrm>
            <a:off x="368300" y="287338"/>
            <a:ext cx="6121400" cy="307975"/>
          </a:xfrm>
        </p:spPr>
        <p:txBody>
          <a:bodyPr/>
          <a:lstStyle/>
          <a:p>
            <a:r>
              <a:rPr kumimoji="1" lang="ja-JP" altLang="en-US" dirty="0">
                <a:ln w="12700">
                  <a:solidFill>
                    <a:schemeClr val="bg2"/>
                  </a:solidFill>
                </a:ln>
                <a:solidFill>
                  <a:schemeClr val="bg2"/>
                </a:solidFill>
              </a:rPr>
              <a:t>１ ログインをおこなう ①</a:t>
            </a:r>
          </a:p>
        </p:txBody>
      </p:sp>
    </p:spTree>
    <p:extLst>
      <p:ext uri="{BB962C8B-B14F-4D97-AF65-F5344CB8AC3E}">
        <p14:creationId xmlns:p14="http://schemas.microsoft.com/office/powerpoint/2010/main" val="1971429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ja-JP" altLang="en-US" dirty="0">
                <a:ln w="12700">
                  <a:solidFill>
                    <a:schemeClr val="bg2"/>
                  </a:solidFill>
                </a:ln>
                <a:solidFill>
                  <a:schemeClr val="bg2"/>
                </a:solidFill>
              </a:rPr>
              <a:t>１ ログインをおこなう ②</a:t>
            </a:r>
            <a:endParaRPr kumimoji="1" lang="ja-JP" altLang="en-US" dirty="0"/>
          </a:p>
        </p:txBody>
      </p:sp>
      <p:sp>
        <p:nvSpPr>
          <p:cNvPr id="47" name="スライド番号プレースホルダー 1">
            <a:extLst>
              <a:ext uri="{FF2B5EF4-FFF2-40B4-BE49-F238E27FC236}">
                <a16:creationId xmlns:a16="http://schemas.microsoft.com/office/drawing/2014/main" id="{BB511FDC-D1F4-DCFE-ED04-2EB49B299F50}"/>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7</a:t>
            </a:fld>
            <a:endParaRPr lang="ja-JP" altLang="en-US" dirty="0"/>
          </a:p>
        </p:txBody>
      </p:sp>
      <p:grpSp>
        <p:nvGrpSpPr>
          <p:cNvPr id="2" name="グループ化 1">
            <a:extLst>
              <a:ext uri="{FF2B5EF4-FFF2-40B4-BE49-F238E27FC236}">
                <a16:creationId xmlns:a16="http://schemas.microsoft.com/office/drawing/2014/main" id="{2A43C372-EAEE-2B82-F233-1BA681A23D7B}"/>
              </a:ext>
            </a:extLst>
          </p:cNvPr>
          <p:cNvGrpSpPr/>
          <p:nvPr/>
        </p:nvGrpSpPr>
        <p:grpSpPr>
          <a:xfrm>
            <a:off x="369000" y="950400"/>
            <a:ext cx="6120000" cy="4004501"/>
            <a:chOff x="369000" y="950400"/>
            <a:chExt cx="6120000" cy="4004501"/>
          </a:xfrm>
        </p:grpSpPr>
        <p:sp>
          <p:nvSpPr>
            <p:cNvPr id="4" name="四角形: 角を丸くする 3">
              <a:extLst>
                <a:ext uri="{FF2B5EF4-FFF2-40B4-BE49-F238E27FC236}">
                  <a16:creationId xmlns:a16="http://schemas.microsoft.com/office/drawing/2014/main" id="{7EC6BAF3-DEFD-FDCD-251B-AC2F45C8D254}"/>
                </a:ext>
              </a:extLst>
            </p:cNvPr>
            <p:cNvSpPr/>
            <p:nvPr/>
          </p:nvSpPr>
          <p:spPr>
            <a:xfrm>
              <a:off x="369000" y="950400"/>
              <a:ext cx="6120000" cy="381379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2000"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パスワード</a:t>
              </a:r>
              <a:r>
                <a:rPr lang="ja-JP" altLang="en-US" sz="1100" dirty="0">
                  <a:solidFill>
                    <a:schemeClr val="tx1"/>
                  </a:solidFill>
                  <a:latin typeface="HG丸ｺﾞｼｯｸM-PRO" panose="020F0600000000000000" pitchFamily="50" charset="-128"/>
                  <a:ea typeface="HG丸ｺﾞｼｯｸM-PRO" panose="020F0600000000000000" pitchFamily="50" charset="-128"/>
                </a:rPr>
                <a:t>設定が</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完了</a:t>
              </a:r>
              <a:r>
                <a:rPr lang="ja-JP" altLang="en-US" sz="1100" dirty="0">
                  <a:solidFill>
                    <a:schemeClr val="tx1"/>
                  </a:solidFill>
                  <a:latin typeface="HG丸ｺﾞｼｯｸM-PRO" panose="020F0600000000000000" pitchFamily="50" charset="-128"/>
                  <a:ea typeface="HG丸ｺﾞｼｯｸM-PRO" panose="020F0600000000000000" pitchFamily="50" charset="-128"/>
                </a:rPr>
                <a:t>すると</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、登録しているメールアドレス宛に通知が届きます。</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100" dirty="0">
                <a:solidFill>
                  <a:schemeClr val="tx1"/>
                </a:solidFill>
              </a:endParaRPr>
            </a:p>
          </p:txBody>
        </p:sp>
        <p:pic>
          <p:nvPicPr>
            <p:cNvPr id="5" name="グラフィックス 4" descr="再生 単色塗りつぶし">
              <a:extLst>
                <a:ext uri="{FF2B5EF4-FFF2-40B4-BE49-F238E27FC236}">
                  <a16:creationId xmlns:a16="http://schemas.microsoft.com/office/drawing/2014/main" id="{41D45A2B-E6C9-A1B2-D75D-E4AF2A60EB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610414"/>
              <a:ext cx="231775" cy="457200"/>
            </a:xfrm>
            <a:prstGeom prst="rect">
              <a:avLst/>
            </a:prstGeom>
          </p:spPr>
        </p:pic>
      </p:grpSp>
      <p:sp>
        <p:nvSpPr>
          <p:cNvPr id="7" name="四角形: 角を丸くする 6">
            <a:extLst>
              <a:ext uri="{FF2B5EF4-FFF2-40B4-BE49-F238E27FC236}">
                <a16:creationId xmlns:a16="http://schemas.microsoft.com/office/drawing/2014/main" id="{A45C34D2-9C17-B956-152D-23EABCEAF638}"/>
              </a:ext>
            </a:extLst>
          </p:cNvPr>
          <p:cNvSpPr/>
          <p:nvPr/>
        </p:nvSpPr>
        <p:spPr>
          <a:xfrm>
            <a:off x="369000" y="5184775"/>
            <a:ext cx="6120000" cy="3813790"/>
          </a:xfrm>
          <a:prstGeom prst="roundRect">
            <a:avLst>
              <a:gd name="adj" fmla="val 160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2000"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2000"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［ログイン］をクリック</a:t>
            </a:r>
            <a:r>
              <a:rPr lang="ja-JP" altLang="en-US" sz="1100" dirty="0">
                <a:solidFill>
                  <a:schemeClr val="tx1"/>
                </a:solidFill>
                <a:latin typeface="HG丸ｺﾞｼｯｸM-PRO" panose="020F0600000000000000" pitchFamily="50" charset="-128"/>
                <a:ea typeface="HG丸ｺﾞｼｯｸM-PRO" panose="020F0600000000000000" pitchFamily="50" charset="-128"/>
              </a:rPr>
              <a:t>（タップ）</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し、</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1100" b="1"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100" b="1" dirty="0">
                <a:solidFill>
                  <a:srgbClr val="FFCA08"/>
                </a:solidFill>
                <a:latin typeface="HG丸ｺﾞｼｯｸM-PRO" panose="020F0600000000000000" pitchFamily="50" charset="-128"/>
                <a:ea typeface="HG丸ｺﾞｼｯｸM-PRO" panose="020F0600000000000000" pitchFamily="50" charset="-128"/>
              </a:rPr>
              <a:t>1</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のメールに記載のある企業</a:t>
            </a:r>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ID</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と社員番号を入力します。</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100" dirty="0">
              <a:solidFill>
                <a:schemeClr val="tx1"/>
              </a:solidFill>
            </a:endParaRPr>
          </a:p>
        </p:txBody>
      </p:sp>
      <p:pic>
        <p:nvPicPr>
          <p:cNvPr id="9" name="図 8" descr="テキスト&#10;&#10;自動的に生成された説明">
            <a:extLst>
              <a:ext uri="{FF2B5EF4-FFF2-40B4-BE49-F238E27FC236}">
                <a16:creationId xmlns:a16="http://schemas.microsoft.com/office/drawing/2014/main" id="{6D36D4B7-A92A-118B-97DC-EB7BE1EFC10A}"/>
              </a:ext>
            </a:extLst>
          </p:cNvPr>
          <p:cNvPicPr>
            <a:picLocks noChangeAspect="1"/>
          </p:cNvPicPr>
          <p:nvPr/>
        </p:nvPicPr>
        <p:blipFill>
          <a:blip r:embed="rId4"/>
          <a:stretch>
            <a:fillRect/>
          </a:stretch>
        </p:blipFill>
        <p:spPr>
          <a:xfrm>
            <a:off x="1428384" y="1991285"/>
            <a:ext cx="4001232" cy="1745690"/>
          </a:xfrm>
          <a:prstGeom prst="rect">
            <a:avLst/>
          </a:prstGeom>
          <a:ln>
            <a:noFill/>
          </a:ln>
          <a:effectLst>
            <a:outerShdw blurRad="63500" sx="102000" sy="102000" algn="ctr" rotWithShape="0">
              <a:prstClr val="black">
                <a:alpha val="40000"/>
              </a:prstClr>
            </a:outerShdw>
          </a:effectLst>
        </p:spPr>
      </p:pic>
      <p:grpSp>
        <p:nvGrpSpPr>
          <p:cNvPr id="19" name="グループ化 18">
            <a:extLst>
              <a:ext uri="{FF2B5EF4-FFF2-40B4-BE49-F238E27FC236}">
                <a16:creationId xmlns:a16="http://schemas.microsoft.com/office/drawing/2014/main" id="{D20FD278-5B0F-967A-D7C5-5DCFB2886EA3}"/>
              </a:ext>
            </a:extLst>
          </p:cNvPr>
          <p:cNvGrpSpPr/>
          <p:nvPr/>
        </p:nvGrpSpPr>
        <p:grpSpPr>
          <a:xfrm>
            <a:off x="671669" y="6175375"/>
            <a:ext cx="5514662" cy="2520000"/>
            <a:chOff x="513508" y="4803991"/>
            <a:chExt cx="5514662" cy="2520000"/>
          </a:xfrm>
        </p:grpSpPr>
        <p:pic>
          <p:nvPicPr>
            <p:cNvPr id="14" name="図 13">
              <a:extLst>
                <a:ext uri="{FF2B5EF4-FFF2-40B4-BE49-F238E27FC236}">
                  <a16:creationId xmlns:a16="http://schemas.microsoft.com/office/drawing/2014/main" id="{B788DCEA-E14D-ABA6-5FA6-EFF605D02372}"/>
                </a:ext>
              </a:extLst>
            </p:cNvPr>
            <p:cNvPicPr>
              <a:picLocks noChangeAspect="1"/>
            </p:cNvPicPr>
            <p:nvPr/>
          </p:nvPicPr>
          <p:blipFill rotWithShape="1">
            <a:blip r:embed="rId5"/>
            <a:srcRect t="1772" b="1772"/>
            <a:stretch/>
          </p:blipFill>
          <p:spPr>
            <a:xfrm>
              <a:off x="3482591" y="4803991"/>
              <a:ext cx="2545579" cy="2520000"/>
            </a:xfrm>
            <a:prstGeom prst="rect">
              <a:avLst/>
            </a:prstGeom>
            <a:ln>
              <a:noFill/>
            </a:ln>
            <a:effectLst>
              <a:outerShdw blurRad="63500" sx="102000" sy="102000" algn="ctr" rotWithShape="0">
                <a:prstClr val="black">
                  <a:alpha val="40000"/>
                </a:prstClr>
              </a:outerShdw>
            </a:effectLst>
          </p:spPr>
        </p:pic>
        <p:pic>
          <p:nvPicPr>
            <p:cNvPr id="55" name="図 54">
              <a:extLst>
                <a:ext uri="{FF2B5EF4-FFF2-40B4-BE49-F238E27FC236}">
                  <a16:creationId xmlns:a16="http://schemas.microsoft.com/office/drawing/2014/main" id="{9846EBAB-B6D1-09E9-3296-A55BF64F352E}"/>
                </a:ext>
              </a:extLst>
            </p:cNvPr>
            <p:cNvPicPr>
              <a:picLocks noChangeAspect="1"/>
            </p:cNvPicPr>
            <p:nvPr/>
          </p:nvPicPr>
          <p:blipFill rotWithShape="1">
            <a:blip r:embed="rId6"/>
            <a:srcRect b="1408"/>
            <a:stretch/>
          </p:blipFill>
          <p:spPr>
            <a:xfrm>
              <a:off x="513508" y="4803991"/>
              <a:ext cx="2523534" cy="2520000"/>
            </a:xfrm>
            <a:prstGeom prst="rect">
              <a:avLst/>
            </a:prstGeom>
            <a:ln>
              <a:noFill/>
            </a:ln>
            <a:effectLst>
              <a:outerShdw blurRad="63500" sx="102000" sy="102000" algn="ctr" rotWithShape="0">
                <a:prstClr val="black">
                  <a:alpha val="40000"/>
                </a:prstClr>
              </a:outerShdw>
            </a:effectLst>
          </p:spPr>
        </p:pic>
      </p:grpSp>
      <p:cxnSp>
        <p:nvCxnSpPr>
          <p:cNvPr id="22" name="直線矢印コネクタ 21">
            <a:extLst>
              <a:ext uri="{FF2B5EF4-FFF2-40B4-BE49-F238E27FC236}">
                <a16:creationId xmlns:a16="http://schemas.microsoft.com/office/drawing/2014/main" id="{AD77E845-4F20-52C7-24E6-41F857A278D7}"/>
              </a:ext>
            </a:extLst>
          </p:cNvPr>
          <p:cNvCxnSpPr>
            <a:cxnSpLocks/>
          </p:cNvCxnSpPr>
          <p:nvPr/>
        </p:nvCxnSpPr>
        <p:spPr>
          <a:xfrm>
            <a:off x="3257550" y="7435375"/>
            <a:ext cx="342900" cy="0"/>
          </a:xfrm>
          <a:prstGeom prst="straightConnector1">
            <a:avLst/>
          </a:prstGeom>
          <a:ln w="38100">
            <a:solidFill>
              <a:srgbClr val="FFCA0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FDF711CA-60B4-81B8-EF86-B81A85D4803D}"/>
              </a:ext>
            </a:extLst>
          </p:cNvPr>
          <p:cNvSpPr/>
          <p:nvPr/>
        </p:nvSpPr>
        <p:spPr>
          <a:xfrm>
            <a:off x="4045877" y="8164195"/>
            <a:ext cx="1562443" cy="228600"/>
          </a:xfrm>
          <a:prstGeom prst="roundRect">
            <a:avLst>
              <a:gd name="adj" fmla="val 7425"/>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3FD1B9FE-85B9-DDF9-A6CB-EC58D6ADEFE6}"/>
              </a:ext>
            </a:extLst>
          </p:cNvPr>
          <p:cNvSpPr/>
          <p:nvPr/>
        </p:nvSpPr>
        <p:spPr>
          <a:xfrm>
            <a:off x="1271512" y="7851775"/>
            <a:ext cx="1323847" cy="228600"/>
          </a:xfrm>
          <a:prstGeom prst="roundRect">
            <a:avLst>
              <a:gd name="adj" fmla="val 7425"/>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1929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a:xfrm>
            <a:off x="369000" y="288000"/>
            <a:ext cx="6120000" cy="307777"/>
          </a:xfrm>
        </p:spPr>
        <p:txBody>
          <a:bodyPr/>
          <a:lstStyle/>
          <a:p>
            <a:r>
              <a:rPr kumimoji="1" lang="en-US" altLang="ja-JP" dirty="0">
                <a:ln w="12700">
                  <a:solidFill>
                    <a:schemeClr val="bg2"/>
                  </a:solidFill>
                </a:ln>
                <a:solidFill>
                  <a:schemeClr val="bg2"/>
                </a:solidFill>
              </a:rPr>
              <a:t>2</a:t>
            </a:r>
            <a:r>
              <a:rPr kumimoji="1" lang="ja-JP" altLang="en-US" dirty="0">
                <a:ln w="12700">
                  <a:solidFill>
                    <a:schemeClr val="bg2"/>
                  </a:solidFill>
                </a:ln>
                <a:solidFill>
                  <a:schemeClr val="bg2"/>
                </a:solidFill>
              </a:rPr>
              <a:t> パスワードを変更する ①</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BB511FDC-D1F4-DCFE-ED04-2EB49B299F50}"/>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8</a:t>
            </a:fld>
            <a:endParaRPr lang="ja-JP" altLang="en-US" dirty="0"/>
          </a:p>
        </p:txBody>
      </p:sp>
      <p:grpSp>
        <p:nvGrpSpPr>
          <p:cNvPr id="13" name="グループ化 12">
            <a:extLst>
              <a:ext uri="{FF2B5EF4-FFF2-40B4-BE49-F238E27FC236}">
                <a16:creationId xmlns:a16="http://schemas.microsoft.com/office/drawing/2014/main" id="{8E2E195E-D027-1089-1B3F-6D0742137774}"/>
              </a:ext>
            </a:extLst>
          </p:cNvPr>
          <p:cNvGrpSpPr/>
          <p:nvPr/>
        </p:nvGrpSpPr>
        <p:grpSpPr>
          <a:xfrm>
            <a:off x="370962" y="952966"/>
            <a:ext cx="6116079" cy="4001936"/>
            <a:chOff x="369000" y="950400"/>
            <a:chExt cx="6120000" cy="4004501"/>
          </a:xfrm>
        </p:grpSpPr>
        <p:sp>
          <p:nvSpPr>
            <p:cNvPr id="2" name="四角形: 角を丸くする 1">
              <a:extLst>
                <a:ext uri="{FF2B5EF4-FFF2-40B4-BE49-F238E27FC236}">
                  <a16:creationId xmlns:a16="http://schemas.microsoft.com/office/drawing/2014/main" id="{86162773-1FC2-846C-0317-FBCCC7A3166A}"/>
                </a:ext>
              </a:extLst>
            </p:cNvPr>
            <p:cNvSpPr/>
            <p:nvPr/>
          </p:nvSpPr>
          <p:spPr>
            <a:xfrm>
              <a:off x="369000" y="950400"/>
              <a:ext cx="6120000" cy="381379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1</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ログインページを開き、［パスワードを忘れた</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変更したい方はこちら］を</a:t>
              </a:r>
              <a:br>
                <a:rPr kumimoji="1" lang="en-US" altLang="ja-JP" sz="1099" dirty="0">
                  <a:solidFill>
                    <a:schemeClr val="tx1"/>
                  </a:solidFill>
                  <a:latin typeface="HG丸ｺﾞｼｯｸM-PRO" panose="020F0600000000000000" pitchFamily="50" charset="-128"/>
                  <a:ea typeface="HG丸ｺﾞｼｯｸM-PRO" panose="020F0600000000000000" pitchFamily="50" charset="-128"/>
                </a:rPr>
              </a:b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　　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5" name="グラフィックス 4" descr="再生 単色塗りつぶし">
              <a:extLst>
                <a:ext uri="{FF2B5EF4-FFF2-40B4-BE49-F238E27FC236}">
                  <a16:creationId xmlns:a16="http://schemas.microsoft.com/office/drawing/2014/main" id="{B10A4298-C445-1EFA-FE30-94E28BBA72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610414"/>
              <a:ext cx="231775" cy="457200"/>
            </a:xfrm>
            <a:prstGeom prst="rect">
              <a:avLst/>
            </a:prstGeom>
          </p:spPr>
        </p:pic>
      </p:grpSp>
      <p:grpSp>
        <p:nvGrpSpPr>
          <p:cNvPr id="14" name="グループ化 13">
            <a:extLst>
              <a:ext uri="{FF2B5EF4-FFF2-40B4-BE49-F238E27FC236}">
                <a16:creationId xmlns:a16="http://schemas.microsoft.com/office/drawing/2014/main" id="{74962F2B-25B1-DA95-5242-2D2574924B24}"/>
              </a:ext>
            </a:extLst>
          </p:cNvPr>
          <p:cNvGrpSpPr/>
          <p:nvPr/>
        </p:nvGrpSpPr>
        <p:grpSpPr>
          <a:xfrm>
            <a:off x="370962" y="5184629"/>
            <a:ext cx="6116079" cy="4001936"/>
            <a:chOff x="369000" y="950400"/>
            <a:chExt cx="6120000" cy="4004501"/>
          </a:xfrm>
        </p:grpSpPr>
        <p:sp>
          <p:nvSpPr>
            <p:cNvPr id="16" name="四角形: 角を丸くする 15">
              <a:extLst>
                <a:ext uri="{FF2B5EF4-FFF2-40B4-BE49-F238E27FC236}">
                  <a16:creationId xmlns:a16="http://schemas.microsoft.com/office/drawing/2014/main" id="{695242A2-E940-AA12-9078-6B35AE30BBE0}"/>
                </a:ext>
              </a:extLst>
            </p:cNvPr>
            <p:cNvSpPr/>
            <p:nvPr/>
          </p:nvSpPr>
          <p:spPr>
            <a:xfrm>
              <a:off x="369000" y="950400"/>
              <a:ext cx="6120000" cy="381379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2</a:t>
              </a:r>
              <a:r>
                <a:rPr lang="en-US" altLang="ja-JP" sz="1999" b="1" dirty="0">
                  <a:ln w="25400">
                    <a:solidFill>
                      <a:srgbClr val="E46B32"/>
                    </a:solidFill>
                  </a:ln>
                  <a:solidFill>
                    <a:srgbClr val="E46B32"/>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企業</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ID</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・社用メールアドレス・社員番号を入力し、［送信］をクリックします。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17" name="グラフィックス 16" descr="再生 単色塗りつぶし">
              <a:extLst>
                <a:ext uri="{FF2B5EF4-FFF2-40B4-BE49-F238E27FC236}">
                  <a16:creationId xmlns:a16="http://schemas.microsoft.com/office/drawing/2014/main" id="{875FD732-4CF3-1EBA-98CD-96904E5566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610414"/>
              <a:ext cx="231775" cy="457200"/>
            </a:xfrm>
            <a:prstGeom prst="rect">
              <a:avLst/>
            </a:prstGeom>
          </p:spPr>
        </p:pic>
      </p:grpSp>
      <p:pic>
        <p:nvPicPr>
          <p:cNvPr id="4" name="図 3">
            <a:extLst>
              <a:ext uri="{FF2B5EF4-FFF2-40B4-BE49-F238E27FC236}">
                <a16:creationId xmlns:a16="http://schemas.microsoft.com/office/drawing/2014/main" id="{A9F62AEB-7F5D-F18D-4060-3AFB8F326C86}"/>
              </a:ext>
            </a:extLst>
          </p:cNvPr>
          <p:cNvPicPr>
            <a:picLocks noChangeAspect="1"/>
          </p:cNvPicPr>
          <p:nvPr/>
        </p:nvPicPr>
        <p:blipFill rotWithShape="1">
          <a:blip r:embed="rId4"/>
          <a:srcRect/>
          <a:stretch/>
        </p:blipFill>
        <p:spPr>
          <a:xfrm>
            <a:off x="2151798" y="1930011"/>
            <a:ext cx="2554406" cy="2525896"/>
          </a:xfrm>
          <a:prstGeom prst="rect">
            <a:avLst/>
          </a:prstGeom>
          <a:ln>
            <a:noFill/>
          </a:ln>
          <a:effectLst/>
        </p:spPr>
      </p:pic>
      <p:sp>
        <p:nvSpPr>
          <p:cNvPr id="7" name="四角形: 角を丸くする 6">
            <a:extLst>
              <a:ext uri="{FF2B5EF4-FFF2-40B4-BE49-F238E27FC236}">
                <a16:creationId xmlns:a16="http://schemas.microsoft.com/office/drawing/2014/main" id="{CFB3FE25-0D13-CC45-C73B-AF264C30A6CD}"/>
              </a:ext>
            </a:extLst>
          </p:cNvPr>
          <p:cNvSpPr/>
          <p:nvPr/>
        </p:nvSpPr>
        <p:spPr>
          <a:xfrm>
            <a:off x="2872866" y="4099852"/>
            <a:ext cx="1028881" cy="103332"/>
          </a:xfrm>
          <a:prstGeom prst="roundRect">
            <a:avLst>
              <a:gd name="adj" fmla="val 7193"/>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grpSp>
        <p:nvGrpSpPr>
          <p:cNvPr id="10" name="グループ化 9">
            <a:extLst>
              <a:ext uri="{FF2B5EF4-FFF2-40B4-BE49-F238E27FC236}">
                <a16:creationId xmlns:a16="http://schemas.microsoft.com/office/drawing/2014/main" id="{9BD2CBF3-B1FF-765F-AA2B-9F627AA373AD}"/>
              </a:ext>
            </a:extLst>
          </p:cNvPr>
          <p:cNvGrpSpPr/>
          <p:nvPr/>
        </p:nvGrpSpPr>
        <p:grpSpPr>
          <a:xfrm>
            <a:off x="806112" y="6159795"/>
            <a:ext cx="2256854" cy="2498308"/>
            <a:chOff x="2299850" y="5359173"/>
            <a:chExt cx="2258300" cy="2499909"/>
          </a:xfrm>
        </p:grpSpPr>
        <p:pic>
          <p:nvPicPr>
            <p:cNvPr id="12" name="図 11">
              <a:extLst>
                <a:ext uri="{FF2B5EF4-FFF2-40B4-BE49-F238E27FC236}">
                  <a16:creationId xmlns:a16="http://schemas.microsoft.com/office/drawing/2014/main" id="{B96D7A1C-D707-3AF7-F717-49A0C9B46594}"/>
                </a:ext>
              </a:extLst>
            </p:cNvPr>
            <p:cNvPicPr>
              <a:picLocks noChangeAspect="1"/>
            </p:cNvPicPr>
            <p:nvPr/>
          </p:nvPicPr>
          <p:blipFill>
            <a:blip r:embed="rId5"/>
            <a:srcRect/>
            <a:stretch/>
          </p:blipFill>
          <p:spPr>
            <a:xfrm>
              <a:off x="2299850" y="5359173"/>
              <a:ext cx="2258300" cy="2499909"/>
            </a:xfrm>
            <a:prstGeom prst="rect">
              <a:avLst/>
            </a:prstGeom>
            <a:ln>
              <a:noFill/>
            </a:ln>
            <a:effectLst>
              <a:outerShdw blurRad="63500" sx="102000" sy="102000" algn="ctr" rotWithShape="0">
                <a:prstClr val="black">
                  <a:alpha val="40000"/>
                </a:prstClr>
              </a:outerShdw>
            </a:effectLst>
          </p:spPr>
        </p:pic>
        <p:sp>
          <p:nvSpPr>
            <p:cNvPr id="15" name="四角形: 角を丸くする 14">
              <a:extLst>
                <a:ext uri="{FF2B5EF4-FFF2-40B4-BE49-F238E27FC236}">
                  <a16:creationId xmlns:a16="http://schemas.microsoft.com/office/drawing/2014/main" id="{1908FACB-E99B-53C8-1257-CD2512E404B6}"/>
                </a:ext>
              </a:extLst>
            </p:cNvPr>
            <p:cNvSpPr/>
            <p:nvPr/>
          </p:nvSpPr>
          <p:spPr>
            <a:xfrm>
              <a:off x="2770934" y="6433338"/>
              <a:ext cx="1305766" cy="1028547"/>
            </a:xfrm>
            <a:prstGeom prst="roundRect">
              <a:avLst>
                <a:gd name="adj" fmla="val 719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dirty="0"/>
            </a:p>
          </p:txBody>
        </p:sp>
      </p:grpSp>
      <p:pic>
        <p:nvPicPr>
          <p:cNvPr id="11" name="図 10">
            <a:extLst>
              <a:ext uri="{FF2B5EF4-FFF2-40B4-BE49-F238E27FC236}">
                <a16:creationId xmlns:a16="http://schemas.microsoft.com/office/drawing/2014/main" id="{CB6CF1A9-DA2F-0A4C-A2E6-0798154D923E}"/>
              </a:ext>
            </a:extLst>
          </p:cNvPr>
          <p:cNvPicPr>
            <a:picLocks noChangeAspect="1"/>
          </p:cNvPicPr>
          <p:nvPr/>
        </p:nvPicPr>
        <p:blipFill>
          <a:blip r:embed="rId6"/>
          <a:srcRect/>
          <a:stretch/>
        </p:blipFill>
        <p:spPr>
          <a:xfrm>
            <a:off x="3664539" y="6159795"/>
            <a:ext cx="2517844" cy="2503995"/>
          </a:xfrm>
          <a:prstGeom prst="rect">
            <a:avLst/>
          </a:prstGeom>
          <a:ln>
            <a:noFill/>
          </a:ln>
          <a:effectLst>
            <a:outerShdw blurRad="63500" sx="102000" sy="102000" algn="ctr" rotWithShape="0">
              <a:prstClr val="black">
                <a:alpha val="40000"/>
              </a:prstClr>
            </a:outerShdw>
          </a:effectLst>
        </p:spPr>
      </p:pic>
      <p:cxnSp>
        <p:nvCxnSpPr>
          <p:cNvPr id="21" name="直線矢印コネクタ 20">
            <a:extLst>
              <a:ext uri="{FF2B5EF4-FFF2-40B4-BE49-F238E27FC236}">
                <a16:creationId xmlns:a16="http://schemas.microsoft.com/office/drawing/2014/main" id="{9BECE758-5BF0-F951-AF98-DACA2B1A2D47}"/>
              </a:ext>
            </a:extLst>
          </p:cNvPr>
          <p:cNvCxnSpPr/>
          <p:nvPr/>
        </p:nvCxnSpPr>
        <p:spPr>
          <a:xfrm>
            <a:off x="3200547" y="7240711"/>
            <a:ext cx="342680" cy="0"/>
          </a:xfrm>
          <a:prstGeom prst="straightConnector1">
            <a:avLst/>
          </a:prstGeom>
          <a:ln w="38100">
            <a:solidFill>
              <a:srgbClr val="3A699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F294C0A5-3478-3E24-CA64-B7FDB96893EA}"/>
              </a:ext>
            </a:extLst>
          </p:cNvPr>
          <p:cNvSpPr/>
          <p:nvPr/>
        </p:nvSpPr>
        <p:spPr>
          <a:xfrm>
            <a:off x="1097756" y="8356868"/>
            <a:ext cx="1543050" cy="21987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24" name="四角形: 角を丸くする 23">
            <a:extLst>
              <a:ext uri="{FF2B5EF4-FFF2-40B4-BE49-F238E27FC236}">
                <a16:creationId xmlns:a16="http://schemas.microsoft.com/office/drawing/2014/main" id="{1D5FF892-2CC1-3C33-CB44-4488B50D6D7F}"/>
              </a:ext>
            </a:extLst>
          </p:cNvPr>
          <p:cNvSpPr/>
          <p:nvPr/>
        </p:nvSpPr>
        <p:spPr>
          <a:xfrm>
            <a:off x="4257675" y="7776370"/>
            <a:ext cx="1319000" cy="219875"/>
          </a:xfrm>
          <a:prstGeom prst="roundRect">
            <a:avLst>
              <a:gd name="adj" fmla="val 7425"/>
            </a:avLst>
          </a:prstGeom>
          <a:noFill/>
          <a:ln w="38100">
            <a:solidFill>
              <a:srgbClr val="FFCA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527447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en-US" altLang="ja-JP" dirty="0">
                <a:ln w="12700">
                  <a:solidFill>
                    <a:schemeClr val="bg2"/>
                  </a:solidFill>
                </a:ln>
                <a:solidFill>
                  <a:schemeClr val="bg2"/>
                </a:solidFill>
              </a:rPr>
              <a:t>2</a:t>
            </a:r>
            <a:r>
              <a:rPr kumimoji="1" lang="ja-JP" altLang="en-US" dirty="0">
                <a:ln w="12700">
                  <a:solidFill>
                    <a:schemeClr val="bg2"/>
                  </a:solidFill>
                </a:ln>
                <a:solidFill>
                  <a:schemeClr val="bg2"/>
                </a:solidFill>
              </a:rPr>
              <a:t> パスワードを変更する ②</a:t>
            </a:r>
            <a:endParaRPr kumimoji="1" lang="ja-JP" altLang="en-US" dirty="0">
              <a:ln w="12700">
                <a:solidFill>
                  <a:srgbClr val="FFCA08"/>
                </a:solidFill>
              </a:ln>
              <a:solidFill>
                <a:srgbClr val="FFCA08"/>
              </a:solidFill>
            </a:endParaRPr>
          </a:p>
        </p:txBody>
      </p:sp>
      <p:sp>
        <p:nvSpPr>
          <p:cNvPr id="47" name="スライド番号プレースホルダー 1">
            <a:extLst>
              <a:ext uri="{FF2B5EF4-FFF2-40B4-BE49-F238E27FC236}">
                <a16:creationId xmlns:a16="http://schemas.microsoft.com/office/drawing/2014/main" id="{BB511FDC-D1F4-DCFE-ED04-2EB49B299F50}"/>
              </a:ext>
            </a:extLst>
          </p:cNvPr>
          <p:cNvSpPr>
            <a:spLocks noGrp="1"/>
          </p:cNvSpPr>
          <p:nvPr>
            <p:ph type="sldNum" idx="12"/>
          </p:nvPr>
        </p:nvSpPr>
        <p:spPr>
          <a:xfrm>
            <a:off x="6352976" y="9670180"/>
            <a:ext cx="338673" cy="176859"/>
          </a:xfrm>
        </p:spPr>
        <p:txBody>
          <a:bodyPr/>
          <a:lstStyle/>
          <a:p>
            <a:pPr algn="r"/>
            <a:fld id="{00000000-1234-1234-1234-123412341234}" type="slidenum">
              <a:rPr lang="en-US" altLang="ja-JP" smtClean="0"/>
              <a:pPr algn="r"/>
              <a:t>9</a:t>
            </a:fld>
            <a:endParaRPr lang="ja-JP" altLang="en-US" dirty="0"/>
          </a:p>
        </p:txBody>
      </p:sp>
      <p:grpSp>
        <p:nvGrpSpPr>
          <p:cNvPr id="2" name="グループ化 1">
            <a:extLst>
              <a:ext uri="{FF2B5EF4-FFF2-40B4-BE49-F238E27FC236}">
                <a16:creationId xmlns:a16="http://schemas.microsoft.com/office/drawing/2014/main" id="{2A43C372-EAEE-2B82-F233-1BA681A23D7B}"/>
              </a:ext>
            </a:extLst>
          </p:cNvPr>
          <p:cNvGrpSpPr/>
          <p:nvPr/>
        </p:nvGrpSpPr>
        <p:grpSpPr>
          <a:xfrm>
            <a:off x="370962" y="952966"/>
            <a:ext cx="6116079" cy="4001936"/>
            <a:chOff x="369000" y="950400"/>
            <a:chExt cx="6120000" cy="4004501"/>
          </a:xfrm>
        </p:grpSpPr>
        <p:sp>
          <p:nvSpPr>
            <p:cNvPr id="4" name="四角形: 角を丸くする 3">
              <a:extLst>
                <a:ext uri="{FF2B5EF4-FFF2-40B4-BE49-F238E27FC236}">
                  <a16:creationId xmlns:a16="http://schemas.microsoft.com/office/drawing/2014/main" id="{7EC6BAF3-DEFD-FDCD-251B-AC2F45C8D254}"/>
                </a:ext>
              </a:extLst>
            </p:cNvPr>
            <p:cNvSpPr/>
            <p:nvPr/>
          </p:nvSpPr>
          <p:spPr>
            <a:xfrm>
              <a:off x="369000" y="950400"/>
              <a:ext cx="6120000" cy="381379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3</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対象のアドレスにパスワード変更のメールが届きます。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099" dirty="0">
                  <a:solidFill>
                    <a:schemeClr val="tx1"/>
                  </a:solidFill>
                  <a:latin typeface="HG丸ｺﾞｼｯｸM-PRO" panose="020F0600000000000000" pitchFamily="50" charset="-128"/>
                  <a:ea typeface="HG丸ｺﾞｼｯｸM-PRO" panose="020F0600000000000000" pitchFamily="50" charset="-128"/>
                </a:rPr>
                <a:t>URL</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をクリックして、パスワードの再設定画面に移ります。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5" name="グラフィックス 4" descr="再生 単色塗りつぶし">
              <a:extLst>
                <a:ext uri="{FF2B5EF4-FFF2-40B4-BE49-F238E27FC236}">
                  <a16:creationId xmlns:a16="http://schemas.microsoft.com/office/drawing/2014/main" id="{41D45A2B-E6C9-A1B2-D75D-E4AF2A60EB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610414"/>
              <a:ext cx="231775" cy="457200"/>
            </a:xfrm>
            <a:prstGeom prst="rect">
              <a:avLst/>
            </a:prstGeom>
          </p:spPr>
        </p:pic>
      </p:grpSp>
      <p:sp>
        <p:nvSpPr>
          <p:cNvPr id="7" name="四角形: 角を丸くする 6">
            <a:extLst>
              <a:ext uri="{FF2B5EF4-FFF2-40B4-BE49-F238E27FC236}">
                <a16:creationId xmlns:a16="http://schemas.microsoft.com/office/drawing/2014/main" id="{A45C34D2-9C17-B956-152D-23EABCEAF638}"/>
              </a:ext>
            </a:extLst>
          </p:cNvPr>
          <p:cNvSpPr/>
          <p:nvPr/>
        </p:nvSpPr>
        <p:spPr>
          <a:xfrm>
            <a:off x="370962" y="5184629"/>
            <a:ext cx="6116079" cy="3811347"/>
          </a:xfrm>
          <a:prstGeom prst="roundRect">
            <a:avLst>
              <a:gd name="adj" fmla="val 1603"/>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lang="en-US" altLang="ja-JP" sz="1999" b="1" dirty="0">
                <a:ln w="25400">
                  <a:solidFill>
                    <a:srgbClr val="FFCA08"/>
                  </a:solidFill>
                </a:ln>
                <a:solidFill>
                  <a:srgbClr val="FFCA08"/>
                </a:solidFill>
                <a:latin typeface="HG丸ｺﾞｼｯｸM-PRO" panose="020F0600000000000000" pitchFamily="50" charset="-128"/>
                <a:ea typeface="HG丸ｺﾞｼｯｸM-PRO" panose="020F0600000000000000" pitchFamily="50" charset="-128"/>
              </a:rPr>
              <a:t>4</a:t>
            </a:r>
            <a:r>
              <a:rPr lang="en-US" altLang="ja-JP" sz="1999" b="1" dirty="0">
                <a:ln w="25400">
                  <a:solidFill>
                    <a:srgbClr val="58A854"/>
                  </a:solidFill>
                </a:ln>
                <a:solidFill>
                  <a:srgbClr val="58A854"/>
                </a:solidFill>
                <a:latin typeface="HG丸ｺﾞｼｯｸM-PRO" panose="020F0600000000000000" pitchFamily="50" charset="-128"/>
                <a:ea typeface="HG丸ｺﾞｼｯｸM-PRO" panose="020F0600000000000000" pitchFamily="50" charset="-128"/>
              </a:rPr>
              <a:t> </a:t>
            </a:r>
            <a:r>
              <a:rPr kumimoji="1" lang="ja-JP" altLang="en-US" sz="1099" dirty="0">
                <a:solidFill>
                  <a:schemeClr val="tx1"/>
                </a:solidFill>
                <a:latin typeface="HG丸ｺﾞｼｯｸM-PRO" panose="020F0600000000000000" pitchFamily="50" charset="-128"/>
                <a:ea typeface="HG丸ｺﾞｼｯｸM-PRO" panose="020F0600000000000000" pitchFamily="50" charset="-128"/>
              </a:rPr>
              <a:t>新しいパスワードを入力して［送信］をクリックして設定完了です。</a:t>
            </a: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nSpc>
                <a:spcPct val="150000"/>
              </a:lnSpc>
            </a:pPr>
            <a:endParaRPr kumimoji="1" lang="en-US" altLang="ja-JP" sz="1099"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ja-JP" altLang="en-US" sz="1099" dirty="0">
              <a:solidFill>
                <a:schemeClr val="tx1"/>
              </a:solidFill>
            </a:endParaRPr>
          </a:p>
        </p:txBody>
      </p:sp>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7B6036F2-7C3A-1F9B-1213-1770A16A15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5297" y="1987931"/>
            <a:ext cx="4587409" cy="2301679"/>
          </a:xfrm>
          <a:prstGeom prst="rect">
            <a:avLst/>
          </a:prstGeom>
          <a:effectLst>
            <a:outerShdw blurRad="63500" sx="102000" sy="102000" algn="ctr" rotWithShape="0">
              <a:prstClr val="black">
                <a:alpha val="40000"/>
              </a:prstClr>
            </a:outerShdw>
          </a:effectLst>
        </p:spPr>
      </p:pic>
      <p:pic>
        <p:nvPicPr>
          <p:cNvPr id="8" name="図 7">
            <a:extLst>
              <a:ext uri="{FF2B5EF4-FFF2-40B4-BE49-F238E27FC236}">
                <a16:creationId xmlns:a16="http://schemas.microsoft.com/office/drawing/2014/main" id="{36978DFC-D05E-0618-904E-26FC65F4A2E0}"/>
              </a:ext>
            </a:extLst>
          </p:cNvPr>
          <p:cNvPicPr>
            <a:picLocks noChangeAspect="1"/>
          </p:cNvPicPr>
          <p:nvPr/>
        </p:nvPicPr>
        <p:blipFill>
          <a:blip r:embed="rId5"/>
          <a:srcRect/>
          <a:stretch/>
        </p:blipFill>
        <p:spPr>
          <a:xfrm>
            <a:off x="1901133" y="5824970"/>
            <a:ext cx="3055734" cy="3011408"/>
          </a:xfrm>
          <a:prstGeom prst="rect">
            <a:avLst/>
          </a:prstGeom>
          <a:effectLst>
            <a:outerShdw blurRad="63500" sx="102000" sy="102000" algn="ctr" rotWithShape="0">
              <a:prstClr val="black">
                <a:alpha val="40000"/>
              </a:prstClr>
            </a:outerShdw>
          </a:effectLst>
        </p:spPr>
      </p:pic>
      <p:sp>
        <p:nvSpPr>
          <p:cNvPr id="11" name="四角形: 角を丸くする 10">
            <a:extLst>
              <a:ext uri="{FF2B5EF4-FFF2-40B4-BE49-F238E27FC236}">
                <a16:creationId xmlns:a16="http://schemas.microsoft.com/office/drawing/2014/main" id="{59C64440-3FF0-EA5E-94FA-4462BA7C99F8}"/>
              </a:ext>
            </a:extLst>
          </p:cNvPr>
          <p:cNvSpPr/>
          <p:nvPr/>
        </p:nvSpPr>
        <p:spPr>
          <a:xfrm>
            <a:off x="2501900" y="8207376"/>
            <a:ext cx="1841500" cy="292100"/>
          </a:xfrm>
          <a:prstGeom prst="roundRect">
            <a:avLst>
              <a:gd name="adj" fmla="val 7425"/>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
        <p:nvSpPr>
          <p:cNvPr id="12" name="四角形: 角を丸くする 11">
            <a:extLst>
              <a:ext uri="{FF2B5EF4-FFF2-40B4-BE49-F238E27FC236}">
                <a16:creationId xmlns:a16="http://schemas.microsoft.com/office/drawing/2014/main" id="{0701AC9C-231D-8873-26A7-4448399C1D24}"/>
              </a:ext>
            </a:extLst>
          </p:cNvPr>
          <p:cNvSpPr/>
          <p:nvPr/>
        </p:nvSpPr>
        <p:spPr>
          <a:xfrm>
            <a:off x="1485900" y="3508375"/>
            <a:ext cx="3733800" cy="165101"/>
          </a:xfrm>
          <a:prstGeom prst="roundRect">
            <a:avLst>
              <a:gd name="adj" fmla="val 7425"/>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9"/>
          </a:p>
        </p:txBody>
      </p:sp>
    </p:spTree>
    <p:extLst>
      <p:ext uri="{BB962C8B-B14F-4D97-AF65-F5344CB8AC3E}">
        <p14:creationId xmlns:p14="http://schemas.microsoft.com/office/powerpoint/2010/main" val="3251078544"/>
      </p:ext>
    </p:extLst>
  </p:cSld>
  <p:clrMapOvr>
    <a:masterClrMapping/>
  </p:clrMapOvr>
</p:sld>
</file>

<file path=ppt/theme/theme1.xml><?xml version="1.0" encoding="utf-8"?>
<a:theme xmlns:a="http://schemas.openxmlformats.org/drawingml/2006/main" name="1_Office Theme">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HG丸ｺﾞｼｯｸM-PRO">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35456</TotalTime>
  <Words>3138</Words>
  <PresentationFormat>ユーザー設定</PresentationFormat>
  <Paragraphs>461</Paragraphs>
  <Slides>49</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49</vt:i4>
      </vt:variant>
    </vt:vector>
  </HeadingPairs>
  <TitlesOfParts>
    <vt:vector size="54" baseType="lpstr">
      <vt:lpstr>Helvetica Neue</vt:lpstr>
      <vt:lpstr>HG丸ｺﾞｼｯｸM-PRO</vt:lpstr>
      <vt:lpstr>Arial</vt:lpstr>
      <vt:lpstr>Calibri</vt:lpstr>
      <vt:lpstr>1_Office Theme</vt:lpstr>
      <vt:lpstr>PowerPoint プレゼンテーション</vt:lpstr>
      <vt:lpstr>本マニュアルをご利用いただくご担当者の方へ</vt:lpstr>
      <vt:lpstr>目次 </vt:lpstr>
      <vt:lpstr>PowerPoint プレゼンテーション</vt:lpstr>
      <vt:lpstr>ジンジャーの推奨環境</vt:lpstr>
      <vt:lpstr>１ ログインをおこなう ①</vt:lpstr>
      <vt:lpstr>１ ログインをおこなう ②</vt:lpstr>
      <vt:lpstr>2 パスワードを変更する ①</vt:lpstr>
      <vt:lpstr>2 パスワードを変更する ②</vt:lpstr>
      <vt:lpstr>PowerPoint プレゼンテーション</vt:lpstr>
      <vt:lpstr>従業員TOP画面について</vt:lpstr>
      <vt:lpstr>１ 申請を提出する ①</vt:lpstr>
      <vt:lpstr>１ 申請を提出する ②</vt:lpstr>
      <vt:lpstr>１ 申請を提出する ③</vt:lpstr>
      <vt:lpstr>2 ファイルをアップロードする ①</vt:lpstr>
      <vt:lpstr>2 ファイルをアップロードする ②</vt:lpstr>
      <vt:lpstr>3 申請を管理する </vt:lpstr>
      <vt:lpstr>4 入力区分の各種アイコンについて </vt:lpstr>
      <vt:lpstr>5 アプリでICカード履歴を読み取る ①</vt:lpstr>
      <vt:lpstr>5 アプリでICカード履歴を読み取る ②</vt:lpstr>
      <vt:lpstr>5 アプリでICカード履歴を読み取る ③</vt:lpstr>
      <vt:lpstr>6 ICカード履歴を利用して申請する ①</vt:lpstr>
      <vt:lpstr>6 ICカード履歴を利用して申請する ②</vt:lpstr>
      <vt:lpstr>7 アプリのAI-OCRで領収書・請求書を読み取る ①</vt:lpstr>
      <vt:lpstr>7 アプリのAI-OCRで領収書・請求書を読み取る ②</vt:lpstr>
      <vt:lpstr>7 アプリのAI-OCRで領収書・請求書を読み取る ③</vt:lpstr>
      <vt:lpstr>8 登録済みのファイルを利用して申請する ①</vt:lpstr>
      <vt:lpstr>8 登録済みのファイルを利用して申請する ②</vt:lpstr>
      <vt:lpstr>8 登録済みのファイルを利用して申請する ③</vt:lpstr>
      <vt:lpstr>9 申請時の注意事項</vt:lpstr>
      <vt:lpstr>10 申請の確認をする ①</vt:lpstr>
      <vt:lpstr>10 申請の確認をする ②</vt:lpstr>
      <vt:lpstr>11 通知を確認する ①</vt:lpstr>
      <vt:lpstr>11 通知を確認する ②</vt:lpstr>
      <vt:lpstr>PowerPoint プレゼンテーション</vt:lpstr>
      <vt:lpstr>1 スマホアプリのダウンロードをする</vt:lpstr>
      <vt:lpstr>2 ログインをおこなう </vt:lpstr>
      <vt:lpstr>3 従業員TOP画面について</vt:lpstr>
      <vt:lpstr>4 申請の提出をおこなう ①</vt:lpstr>
      <vt:lpstr>4 申請の提出をおこなう ②</vt:lpstr>
      <vt:lpstr>4 申請の提出をおこなう ③</vt:lpstr>
      <vt:lpstr>5 ファイルをアップロードする ①</vt:lpstr>
      <vt:lpstr>5 ファイルをアップロードする ②</vt:lpstr>
      <vt:lpstr>6 申請を管理する </vt:lpstr>
      <vt:lpstr>7 申請の確認をする ①</vt:lpstr>
      <vt:lpstr>7 申請の確認をする ②</vt:lpstr>
      <vt:lpstr>8 通知を確認をする </vt:lpstr>
      <vt:lpstr>PowerPoint プレゼンテーション</vt:lpstr>
      <vt:lpstr>おわりに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2025-05-08T05:48:05Z</cp:lastPrinted>
  <dcterms:created xsi:type="dcterms:W3CDTF">2022-11-01T01:39:29Z</dcterms:created>
  <dcterms:modified xsi:type="dcterms:W3CDTF">2025-05-08T07:58:27Z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2022-11-01T00:00:00Z</vt:filetime>
  </property>
  <property fmtid="{D5CDD505-2E9C-101B-9397-08002B2CF9AE}" pid="3" name="Creator">
    <vt:lpwstr>Microsoft® PowerPoint® 2016</vt:lpwstr>
  </property>
  <property fmtid="{D5CDD505-2E9C-101B-9397-08002B2CF9AE}" pid="4" name="LastSaved">
    <vt:filetime>2022-11-01T00:00:00Z</vt:filetime>
  </property>
</Properties>
</file>