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316" r:id="rId7"/>
    <p:sldId id="262" r:id="rId8"/>
    <p:sldId id="318" r:id="rId9"/>
    <p:sldId id="344" r:id="rId10"/>
    <p:sldId id="345" r:id="rId11"/>
    <p:sldId id="264" r:id="rId12"/>
    <p:sldId id="265" r:id="rId13"/>
    <p:sldId id="380" r:id="rId14"/>
    <p:sldId id="348" r:id="rId15"/>
    <p:sldId id="372" r:id="rId16"/>
    <p:sldId id="373" r:id="rId17"/>
    <p:sldId id="385" r:id="rId18"/>
    <p:sldId id="381" r:id="rId19"/>
    <p:sldId id="382" r:id="rId20"/>
    <p:sldId id="378" r:id="rId21"/>
    <p:sldId id="383" r:id="rId22"/>
    <p:sldId id="384" r:id="rId23"/>
    <p:sldId id="343" r:id="rId24"/>
  </p:sldIdLst>
  <p:sldSz cx="6858000" cy="9912350"/>
  <p:notesSz cx="6858000" cy="99123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56CA07-B51B-EA8E-B1F5-C4BE29CA904B}" name="三浦 愛恵" initials="三浦" userId="S::manae.miura@jinjer01.onmicrosoft.com::96a50fe2-cb50-45cb-9de0-2d683435d7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4"/>
    <a:srgbClr val="E7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9" d="100"/>
          <a:sy n="79" d="100"/>
        </p:scale>
        <p:origin x="297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52120-54AD-4F1E-86B6-82224D088BF2}" type="datetimeFigureOut">
              <a:rPr kumimoji="1" lang="ja-JP" altLang="en-US" smtClean="0"/>
              <a:t>2022/12/2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239838"/>
            <a:ext cx="23145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70438"/>
            <a:ext cx="5486400" cy="390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154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154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CCF8-7FC5-4BC6-940D-1453A51281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4CCF8-7FC5-4BC6-940D-1453A51281A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28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64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07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568" y="3612514"/>
            <a:ext cx="5934862" cy="155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50916"/>
            <a:ext cx="4800600" cy="2478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rgbClr val="2E5496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rgbClr val="2E5496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9840"/>
            <a:ext cx="2983230" cy="6542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9840"/>
            <a:ext cx="2983230" cy="6542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rgbClr val="2E5496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見出し有り・小見出し無し">
  <p:cSld name="見出し有り・小見出し無し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2"/>
          <p:cNvSpPr txBox="1">
            <a:spLocks noGrp="1"/>
          </p:cNvSpPr>
          <p:nvPr>
            <p:ph type="dt" idx="10"/>
          </p:nvPr>
        </p:nvSpPr>
        <p:spPr>
          <a:xfrm>
            <a:off x="471488" y="9187283"/>
            <a:ext cx="1543050" cy="5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2"/>
          <p:cNvSpPr txBox="1">
            <a:spLocks noGrp="1"/>
          </p:cNvSpPr>
          <p:nvPr>
            <p:ph type="sldNum" idx="12"/>
          </p:nvPr>
        </p:nvSpPr>
        <p:spPr>
          <a:xfrm>
            <a:off x="5981700" y="9626415"/>
            <a:ext cx="709613" cy="28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/>
          </a:p>
        </p:txBody>
      </p:sp>
      <p:sp>
        <p:nvSpPr>
          <p:cNvPr id="31" name="Google Shape;31;p62"/>
          <p:cNvSpPr/>
          <p:nvPr/>
        </p:nvSpPr>
        <p:spPr>
          <a:xfrm>
            <a:off x="0" y="0"/>
            <a:ext cx="6858000" cy="787905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2"/>
          <p:cNvSpPr txBox="1">
            <a:spLocks noGrp="1"/>
          </p:cNvSpPr>
          <p:nvPr>
            <p:ph type="body" idx="1"/>
          </p:nvPr>
        </p:nvSpPr>
        <p:spPr>
          <a:xfrm>
            <a:off x="258764" y="79427"/>
            <a:ext cx="554037" cy="6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2"/>
          </p:nvPr>
        </p:nvSpPr>
        <p:spPr>
          <a:xfrm>
            <a:off x="794544" y="79427"/>
            <a:ext cx="455613" cy="6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2"/>
          <p:cNvSpPr/>
          <p:nvPr userDrawn="1"/>
        </p:nvSpPr>
        <p:spPr>
          <a:xfrm>
            <a:off x="628651" y="79427"/>
            <a:ext cx="321469" cy="6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2"/>
          <p:cNvSpPr txBox="1">
            <a:spLocks noGrp="1"/>
          </p:cNvSpPr>
          <p:nvPr>
            <p:ph type="body" idx="3"/>
          </p:nvPr>
        </p:nvSpPr>
        <p:spPr>
          <a:xfrm>
            <a:off x="1668463" y="285935"/>
            <a:ext cx="4876800" cy="45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body" idx="4"/>
          </p:nvPr>
        </p:nvSpPr>
        <p:spPr>
          <a:xfrm>
            <a:off x="109537" y="1019045"/>
            <a:ext cx="6638925" cy="160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5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858000" cy="786765"/>
          </a:xfrm>
          <a:custGeom>
            <a:avLst/>
            <a:gdLst/>
            <a:ahLst/>
            <a:cxnLst/>
            <a:rect l="l" t="t" r="r" b="b"/>
            <a:pathLst>
              <a:path w="6858000" h="786765">
                <a:moveTo>
                  <a:pt x="6858000" y="0"/>
                </a:moveTo>
                <a:lnTo>
                  <a:pt x="0" y="0"/>
                </a:lnTo>
                <a:lnTo>
                  <a:pt x="0" y="786383"/>
                </a:lnTo>
                <a:lnTo>
                  <a:pt x="6858000" y="786383"/>
                </a:lnTo>
                <a:lnTo>
                  <a:pt x="6858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014" y="171144"/>
            <a:ext cx="661797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rgbClr val="2E5496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2625" y="4772405"/>
            <a:ext cx="5499100" cy="3335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3217" y="9450856"/>
            <a:ext cx="12528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8486"/>
            <a:ext cx="1577340" cy="495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00546" y="9673201"/>
            <a:ext cx="2413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7E7E7E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xpenses.jinjer.biz/staff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917" y="9463556"/>
            <a:ext cx="12274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©jinjer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Co.,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Ltd.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858000" cy="9907905"/>
            <a:chOff x="0" y="0"/>
            <a:chExt cx="6858000" cy="9907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0" cy="99075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68495"/>
              <a:ext cx="6858000" cy="197053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64054" y="9638689"/>
            <a:ext cx="1927860" cy="26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944"/>
              </a:lnSpc>
            </a:pPr>
            <a:r>
              <a:rPr sz="9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C</a:t>
            </a:r>
            <a:r>
              <a:rPr sz="900" spc="-35" dirty="0">
                <a:solidFill>
                  <a:srgbClr val="7E7E7E"/>
                </a:solidFill>
                <a:latin typeface="Microsoft Sans Serif"/>
                <a:cs typeface="Microsoft Sans Serif"/>
              </a:rPr>
              <a:t>o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p</a:t>
            </a:r>
            <a:r>
              <a:rPr sz="900" spc="15" dirty="0">
                <a:solidFill>
                  <a:srgbClr val="7E7E7E"/>
                </a:solidFill>
                <a:latin typeface="Microsoft Sans Serif"/>
                <a:cs typeface="Microsoft Sans Serif"/>
              </a:rPr>
              <a:t>yr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g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h</a:t>
            </a:r>
            <a:r>
              <a:rPr sz="900" spc="30" dirty="0">
                <a:solidFill>
                  <a:srgbClr val="7E7E7E"/>
                </a:solidFill>
                <a:latin typeface="Microsoft Sans Serif"/>
                <a:cs typeface="Microsoft Sans Serif"/>
              </a:rPr>
              <a:t>t</a:t>
            </a:r>
            <a:r>
              <a:rPr sz="9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©</a:t>
            </a: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2</a:t>
            </a:r>
            <a:r>
              <a:rPr sz="900" spc="70" dirty="0">
                <a:solidFill>
                  <a:srgbClr val="7E7E7E"/>
                </a:solidFill>
                <a:latin typeface="Microsoft Sans Serif"/>
                <a:cs typeface="Microsoft Sans Serif"/>
              </a:rPr>
              <a:t>0</a:t>
            </a:r>
            <a:r>
              <a:rPr sz="900" spc="-155" dirty="0">
                <a:solidFill>
                  <a:srgbClr val="7E7E7E"/>
                </a:solidFill>
                <a:latin typeface="Microsoft Sans Serif"/>
                <a:cs typeface="Microsoft Sans Serif"/>
              </a:rPr>
              <a:t>17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N</a:t>
            </a:r>
            <a:r>
              <a:rPr sz="900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eo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75" dirty="0">
                <a:solidFill>
                  <a:srgbClr val="7E7E7E"/>
                </a:solidFill>
                <a:latin typeface="Microsoft Sans Serif"/>
                <a:cs typeface="Microsoft Sans Serif"/>
              </a:rPr>
              <a:t>Ca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r</a:t>
            </a:r>
            <a:r>
              <a:rPr sz="9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ee</a:t>
            </a:r>
            <a:r>
              <a:rPr sz="90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r</a:t>
            </a:r>
            <a:r>
              <a:rPr sz="900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7E7E7E"/>
                </a:solidFill>
                <a:latin typeface="Microsoft Sans Serif"/>
                <a:cs typeface="Microsoft Sans Serif"/>
              </a:rPr>
              <a:t>All</a:t>
            </a:r>
            <a:r>
              <a:rPr sz="900" spc="1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900" spc="-114" dirty="0">
                <a:solidFill>
                  <a:srgbClr val="7E7E7E"/>
                </a:solidFill>
                <a:latin typeface="Microsoft Sans Serif"/>
                <a:cs typeface="Microsoft Sans Serif"/>
              </a:rPr>
              <a:t>R</a:t>
            </a:r>
            <a:r>
              <a:rPr sz="900" spc="5" dirty="0">
                <a:solidFill>
                  <a:srgbClr val="7E7E7E"/>
                </a:solidFill>
                <a:latin typeface="Microsoft Sans Serif"/>
                <a:cs typeface="Microsoft Sans Serif"/>
              </a:rPr>
              <a:t>i</a:t>
            </a:r>
            <a:r>
              <a:rPr sz="900" spc="-40" dirty="0">
                <a:solidFill>
                  <a:srgbClr val="7E7E7E"/>
                </a:solidFill>
                <a:latin typeface="Microsoft Sans Serif"/>
                <a:cs typeface="Microsoft Sans Serif"/>
              </a:rPr>
              <a:t>g</a:t>
            </a:r>
            <a:r>
              <a:rPr sz="900" dirty="0">
                <a:solidFill>
                  <a:srgbClr val="7E7E7E"/>
                </a:solidFill>
                <a:latin typeface="Microsoft Sans Serif"/>
                <a:cs typeface="Microsoft Sans Serif"/>
              </a:rPr>
              <a:t>h</a:t>
            </a:r>
            <a:r>
              <a:rPr sz="900" spc="35" dirty="0">
                <a:solidFill>
                  <a:srgbClr val="7E7E7E"/>
                </a:solidFill>
                <a:latin typeface="Microsoft Sans Serif"/>
                <a:cs typeface="Microsoft Sans Serif"/>
              </a:rPr>
              <a:t>t</a:t>
            </a:r>
            <a:r>
              <a:rPr sz="900" spc="-55" dirty="0">
                <a:solidFill>
                  <a:srgbClr val="7E7E7E"/>
                </a:solidFill>
                <a:latin typeface="Microsoft Sans Serif"/>
                <a:cs typeface="Microsoft Sans Serif"/>
              </a:rPr>
              <a:t>s</a:t>
            </a:r>
            <a:endParaRPr sz="900">
              <a:latin typeface="Microsoft Sans Serif"/>
              <a:cs typeface="Microsoft Sans Serif"/>
            </a:endParaRPr>
          </a:p>
          <a:p>
            <a:pPr marL="6350" algn="ctr">
              <a:lnSpc>
                <a:spcPct val="100000"/>
              </a:lnSpc>
            </a:pPr>
            <a:r>
              <a:rPr sz="900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Reserved.</a:t>
            </a:r>
            <a:endParaRPr sz="9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6853555" cy="9907905"/>
            <a:chOff x="0" y="0"/>
            <a:chExt cx="6853555" cy="99079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0107" y="4681677"/>
              <a:ext cx="539178" cy="6351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6853428" cy="990752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72032" y="6040373"/>
            <a:ext cx="4312920" cy="888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ja-JP" altLang="en-US" sz="28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ジンジャー経費承認</a:t>
            </a:r>
            <a:endParaRPr lang="en-US" altLang="ja-JP" sz="2800" b="1" spc="5" dirty="0">
              <a:solidFill>
                <a:srgbClr val="1F38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ja-JP" altLang="en-US" sz="2800" b="1" spc="5" dirty="0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操作</a:t>
            </a:r>
            <a:r>
              <a:rPr sz="2800" b="1" spc="5" dirty="0" err="1">
                <a:solidFill>
                  <a:srgbClr val="1F38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マニュアル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" y="3968495"/>
            <a:ext cx="6853555" cy="2007235"/>
          </a:xfrm>
          <a:custGeom>
            <a:avLst/>
            <a:gdLst/>
            <a:ahLst/>
            <a:cxnLst/>
            <a:rect l="l" t="t" r="r" b="b"/>
            <a:pathLst>
              <a:path w="6853555" h="2007235">
                <a:moveTo>
                  <a:pt x="6853428" y="0"/>
                </a:moveTo>
                <a:lnTo>
                  <a:pt x="0" y="0"/>
                </a:lnTo>
                <a:lnTo>
                  <a:pt x="0" y="2007107"/>
                </a:lnTo>
                <a:lnTo>
                  <a:pt x="6853428" y="2007107"/>
                </a:lnTo>
                <a:lnTo>
                  <a:pt x="6853428" y="0"/>
                </a:lnTo>
                <a:close/>
              </a:path>
            </a:pathLst>
          </a:custGeom>
          <a:solidFill>
            <a:srgbClr val="F5F6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1</a:t>
            </a:fld>
            <a:endParaRPr sz="1150">
              <a:latin typeface="Microsoft Sans Serif"/>
              <a:cs typeface="Microsoft Sans Serif"/>
            </a:endParaRPr>
          </a:p>
        </p:txBody>
      </p:sp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CE5F443B-9188-4264-A02F-9B96CE19D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28" y="4183544"/>
            <a:ext cx="4576572" cy="17979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229;p6">
            <a:extLst>
              <a:ext uri="{FF2B5EF4-FFF2-40B4-BE49-F238E27FC236}">
                <a16:creationId xmlns:a16="http://schemas.microsoft.com/office/drawing/2014/main" id="{8A29433A-8C6F-4342-96C6-C6B4B57DC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4932" y="5180431"/>
            <a:ext cx="2964029" cy="332376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B86DE6A-7334-4ADB-97C3-9C8DF0621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4" t="4097" r="3510" b="5612"/>
          <a:stretch/>
        </p:blipFill>
        <p:spPr>
          <a:xfrm>
            <a:off x="831089" y="1787414"/>
            <a:ext cx="4761782" cy="25706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0" name="Google Shape;230;p6"/>
          <p:cNvSpPr txBox="1">
            <a:spLocks noGrp="1"/>
          </p:cNvSpPr>
          <p:nvPr>
            <p:ph type="body" idx="1"/>
          </p:nvPr>
        </p:nvSpPr>
        <p:spPr>
          <a:xfrm>
            <a:off x="258764" y="82551"/>
            <a:ext cx="554037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ja-JP"/>
              <a:t>1</a:t>
            </a:r>
            <a:endParaRPr/>
          </a:p>
        </p:txBody>
      </p:sp>
      <p:sp>
        <p:nvSpPr>
          <p:cNvPr id="231" name="Google Shape;231;p6"/>
          <p:cNvSpPr txBox="1">
            <a:spLocks noGrp="1"/>
          </p:cNvSpPr>
          <p:nvPr>
            <p:ph type="body" idx="2"/>
          </p:nvPr>
        </p:nvSpPr>
        <p:spPr>
          <a:xfrm>
            <a:off x="794544" y="82551"/>
            <a:ext cx="45561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dirty="0"/>
              <a:t>4</a:t>
            </a:r>
            <a:endParaRPr dirty="0"/>
          </a:p>
        </p:txBody>
      </p:sp>
      <p:sp>
        <p:nvSpPr>
          <p:cNvPr id="232" name="Google Shape;232;p6"/>
          <p:cNvSpPr txBox="1">
            <a:spLocks noGrp="1"/>
          </p:cNvSpPr>
          <p:nvPr>
            <p:ph type="body" idx="3"/>
          </p:nvPr>
        </p:nvSpPr>
        <p:spPr>
          <a:xfrm>
            <a:off x="1668463" y="288927"/>
            <a:ext cx="487680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spcBef>
                <a:spcPts val="0"/>
              </a:spcBef>
            </a:pPr>
            <a:r>
              <a:rPr lang="ja-JP" dirty="0"/>
              <a:t>パスワードを変更する場合</a:t>
            </a:r>
            <a:endParaRPr dirty="0"/>
          </a:p>
          <a:p>
            <a:pPr marL="0" indent="0" rtl="0"/>
            <a:endParaRPr dirty="0"/>
          </a:p>
        </p:txBody>
      </p:sp>
      <p:sp>
        <p:nvSpPr>
          <p:cNvPr id="233" name="Google Shape;233;p6"/>
          <p:cNvSpPr txBox="1">
            <a:spLocks noGrp="1"/>
          </p:cNvSpPr>
          <p:nvPr>
            <p:ph type="body" idx="4"/>
          </p:nvPr>
        </p:nvSpPr>
        <p:spPr>
          <a:xfrm>
            <a:off x="258763" y="1021568"/>
            <a:ext cx="6489698" cy="53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rtl="0">
              <a:spcBef>
                <a:spcPts val="0"/>
              </a:spcBef>
              <a:buSzPct val="100000"/>
            </a:pPr>
            <a:r>
              <a:rPr lang="en-US" altLang="ja-JP" sz="1400" dirty="0"/>
              <a:t>4. </a:t>
            </a:r>
            <a:r>
              <a:rPr lang="ja-JP" altLang="en-US" sz="1400" dirty="0"/>
              <a:t>対象のアドレスにパスワード変更のメールが届きます。</a:t>
            </a:r>
            <a:br>
              <a:rPr lang="ja-JP" altLang="en-US" sz="1400" dirty="0"/>
            </a:br>
            <a:r>
              <a:rPr lang="ja-JP" altLang="en-US" sz="1400" dirty="0"/>
              <a:t>　　</a:t>
            </a:r>
            <a:r>
              <a:rPr lang="en-US" altLang="ja-JP" sz="1400" dirty="0"/>
              <a:t>URL</a:t>
            </a:r>
            <a:r>
              <a:rPr lang="ja-JP" altLang="en-US" sz="1400" dirty="0"/>
              <a:t>をクリックしてパスワードの再設定画面に移ります。</a:t>
            </a:r>
            <a:endParaRPr sz="1400" dirty="0"/>
          </a:p>
        </p:txBody>
      </p:sp>
      <p:sp>
        <p:nvSpPr>
          <p:cNvPr id="234" name="Google Shape;234;p6"/>
          <p:cNvSpPr txBox="1"/>
          <p:nvPr/>
        </p:nvSpPr>
        <p:spPr>
          <a:xfrm>
            <a:off x="258763" y="4670665"/>
            <a:ext cx="6286500" cy="53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en-US" altLang="ja-JP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ja-JP" alt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新しいパスワードを入力して</a:t>
            </a:r>
            <a:r>
              <a:rPr lang="en-US" altLang="ja-JP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ja-JP" alt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送信</a:t>
            </a:r>
            <a:r>
              <a:rPr lang="en-US" altLang="ja-JP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ja-JP" altLang="en-US" sz="1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をクリック</a:t>
            </a:r>
            <a:r>
              <a:rPr lang="ja-JP" altLang="en-US" sz="1400" dirty="0">
                <a:solidFill>
                  <a:srgbClr val="3F3F3F"/>
                </a:solidFill>
              </a:rPr>
              <a:t>し完了です。</a:t>
            </a:r>
            <a:endParaRPr sz="1400" dirty="0"/>
          </a:p>
        </p:txBody>
      </p:sp>
      <p:grpSp>
        <p:nvGrpSpPr>
          <p:cNvPr id="235" name="Google Shape;235;p6"/>
          <p:cNvGrpSpPr/>
          <p:nvPr/>
        </p:nvGrpSpPr>
        <p:grpSpPr>
          <a:xfrm>
            <a:off x="2144240" y="7540710"/>
            <a:ext cx="2305414" cy="695119"/>
            <a:chOff x="1924683" y="8297839"/>
            <a:chExt cx="3002918" cy="905427"/>
          </a:xfrm>
        </p:grpSpPr>
        <p:sp>
          <p:nvSpPr>
            <p:cNvPr id="236" name="Google Shape;236;p6"/>
            <p:cNvSpPr/>
            <p:nvPr/>
          </p:nvSpPr>
          <p:spPr>
            <a:xfrm>
              <a:off x="1924683" y="8787007"/>
              <a:ext cx="3002918" cy="416259"/>
            </a:xfrm>
            <a:prstGeom prst="rect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924683" y="8297839"/>
              <a:ext cx="450042" cy="49035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5</a:t>
              </a:r>
              <a:endParaRPr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42" name="Google Shape;242;p6"/>
          <p:cNvSpPr txBox="1">
            <a:spLocks noGrp="1"/>
          </p:cNvSpPr>
          <p:nvPr>
            <p:ph type="sldNum" idx="12"/>
          </p:nvPr>
        </p:nvSpPr>
        <p:spPr>
          <a:xfrm>
            <a:off x="5981699" y="9623423"/>
            <a:ext cx="709500" cy="2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altLang="ja-JP"/>
              <a:pPr>
                <a:buClr>
                  <a:srgbClr val="000000"/>
                </a:buClr>
              </a:pPr>
              <a:t>10</a:t>
            </a:fld>
            <a:endParaRPr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00273C-4B4C-4CE4-93E1-CBB8C3575732}"/>
              </a:ext>
            </a:extLst>
          </p:cNvPr>
          <p:cNvSpPr/>
          <p:nvPr/>
        </p:nvSpPr>
        <p:spPr>
          <a:xfrm>
            <a:off x="1126412" y="3584575"/>
            <a:ext cx="3750388" cy="26722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Google Shape;237;p6">
            <a:extLst>
              <a:ext uri="{FF2B5EF4-FFF2-40B4-BE49-F238E27FC236}">
                <a16:creationId xmlns:a16="http://schemas.microsoft.com/office/drawing/2014/main" id="{BB32652D-893D-4E29-A118-EC54B15E7A53}"/>
              </a:ext>
            </a:extLst>
          </p:cNvPr>
          <p:cNvSpPr/>
          <p:nvPr/>
        </p:nvSpPr>
        <p:spPr>
          <a:xfrm>
            <a:off x="744045" y="3201800"/>
            <a:ext cx="345508" cy="37645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ja-JP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917" y="9463556"/>
            <a:ext cx="12274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©jinjer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Co.,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Ltd.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50991"/>
            <a:ext cx="6858000" cy="43022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3736" y="4983479"/>
            <a:ext cx="6516370" cy="45720"/>
          </a:xfrm>
          <a:custGeom>
            <a:avLst/>
            <a:gdLst/>
            <a:ahLst/>
            <a:cxnLst/>
            <a:rect l="l" t="t" r="r" b="b"/>
            <a:pathLst>
              <a:path w="6516370" h="45720">
                <a:moveTo>
                  <a:pt x="0" y="0"/>
                </a:moveTo>
                <a:lnTo>
                  <a:pt x="6515989" y="0"/>
                </a:lnTo>
              </a:path>
              <a:path w="6516370" h="45720">
                <a:moveTo>
                  <a:pt x="0" y="45720"/>
                </a:moveTo>
                <a:lnTo>
                  <a:pt x="6515989" y="45720"/>
                </a:lnTo>
              </a:path>
            </a:pathLst>
          </a:custGeom>
          <a:ln w="18288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820" y="5316169"/>
            <a:ext cx="6264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本章では</a:t>
            </a:r>
            <a:r>
              <a:rPr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en-US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ジンジャー経費での通知の確認方法をご案内します。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11</a:t>
            </a:fld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568" y="3612514"/>
            <a:ext cx="73279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800" b="1" spc="5" dirty="0">
                <a:solidFill>
                  <a:srgbClr val="2E5496"/>
                </a:solidFill>
                <a:latin typeface="Arial"/>
                <a:cs typeface="Arial"/>
              </a:rPr>
              <a:t>2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4330" y="4137494"/>
            <a:ext cx="4858511" cy="7025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>
              <a:lnSpc>
                <a:spcPts val="4940"/>
              </a:lnSpc>
              <a:spcBef>
                <a:spcPts val="935"/>
              </a:spcBef>
            </a:pPr>
            <a:r>
              <a:rPr lang="ja-JP" altLang="en-US" sz="4000" b="1" spc="25" dirty="0">
                <a:solidFill>
                  <a:srgbClr val="2E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通知の確認方法</a:t>
            </a:r>
            <a:endParaRPr lang="en-US" sz="4000" b="1" spc="25" dirty="0">
              <a:solidFill>
                <a:srgbClr val="2E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A91A119F-8957-4CD3-8E59-2F70C8223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" t="1457" r="1193" b="2067"/>
          <a:stretch/>
        </p:blipFill>
        <p:spPr>
          <a:xfrm>
            <a:off x="752664" y="2491241"/>
            <a:ext cx="5013960" cy="24307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78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u="none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7" y="272872"/>
            <a:ext cx="4853051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通知の確認方法（</a:t>
            </a:r>
            <a:r>
              <a:rPr lang="en-US" altLang="ja-JP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019" y="1437259"/>
            <a:ext cx="618744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本章では、</a:t>
            </a:r>
            <a:r>
              <a:rPr lang="ja-JP" altLang="en-US"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ジンジャー経費の通知の確認方法について紹介します。</a:t>
            </a:r>
            <a:endParaRPr lang="en-US" sz="14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12</a:t>
            </a:fld>
            <a:endParaRPr spc="20" dirty="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CA0C1BD7-BFF6-4CBF-8D2A-6789E14B4CC1}"/>
              </a:ext>
            </a:extLst>
          </p:cNvPr>
          <p:cNvSpPr txBox="1"/>
          <p:nvPr/>
        </p:nvSpPr>
        <p:spPr>
          <a:xfrm>
            <a:off x="432307" y="1995350"/>
            <a:ext cx="61874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．　［通知］をクリックします。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C141FE1-AEB4-44A9-BEBF-62660550042C}"/>
              </a:ext>
            </a:extLst>
          </p:cNvPr>
          <p:cNvSpPr/>
          <p:nvPr/>
        </p:nvSpPr>
        <p:spPr>
          <a:xfrm>
            <a:off x="3886071" y="2470266"/>
            <a:ext cx="457330" cy="42850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Google Shape;217;p5">
            <a:extLst>
              <a:ext uri="{FF2B5EF4-FFF2-40B4-BE49-F238E27FC236}">
                <a16:creationId xmlns:a16="http://schemas.microsoft.com/office/drawing/2014/main" id="{2D4A193B-4DEC-4034-A2D3-CD71304F9AA3}"/>
              </a:ext>
            </a:extLst>
          </p:cNvPr>
          <p:cNvSpPr/>
          <p:nvPr/>
        </p:nvSpPr>
        <p:spPr>
          <a:xfrm>
            <a:off x="3436029" y="2898775"/>
            <a:ext cx="450042" cy="415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1</a:t>
            </a:r>
            <a:endParaRPr sz="24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C9ABC90-795A-4480-AD75-AAE047A79475}"/>
              </a:ext>
            </a:extLst>
          </p:cNvPr>
          <p:cNvGrpSpPr/>
          <p:nvPr/>
        </p:nvGrpSpPr>
        <p:grpSpPr>
          <a:xfrm>
            <a:off x="454404" y="6320536"/>
            <a:ext cx="6106668" cy="2125981"/>
            <a:chOff x="293877" y="6029095"/>
            <a:chExt cx="6106668" cy="2125981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20E585A-E3FD-49FF-A6D9-0CBF22804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1" t="1540" r="985" b="2001"/>
            <a:stretch/>
          </p:blipFill>
          <p:spPr>
            <a:xfrm>
              <a:off x="293877" y="6029095"/>
              <a:ext cx="6073140" cy="2125981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D6FA494-3846-4185-9246-13C658823EF2}"/>
                </a:ext>
              </a:extLst>
            </p:cNvPr>
            <p:cNvGrpSpPr/>
            <p:nvPr/>
          </p:nvGrpSpPr>
          <p:grpSpPr>
            <a:xfrm>
              <a:off x="338137" y="6494725"/>
              <a:ext cx="6062408" cy="1280850"/>
              <a:chOff x="338137" y="6494725"/>
              <a:chExt cx="6062408" cy="1280850"/>
            </a:xfrm>
          </p:grpSpPr>
          <p:sp>
            <p:nvSpPr>
              <p:cNvPr id="24" name="Google Shape;217;p5">
                <a:extLst>
                  <a:ext uri="{FF2B5EF4-FFF2-40B4-BE49-F238E27FC236}">
                    <a16:creationId xmlns:a16="http://schemas.microsoft.com/office/drawing/2014/main" id="{EC442627-30FD-490E-B7A7-57DD68A5B2E5}"/>
                  </a:ext>
                </a:extLst>
              </p:cNvPr>
              <p:cNvSpPr/>
              <p:nvPr/>
            </p:nvSpPr>
            <p:spPr>
              <a:xfrm>
                <a:off x="338137" y="6494725"/>
                <a:ext cx="450042" cy="4155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ja-JP" altLang="en-US" sz="2400" dirty="0">
                    <a:latin typeface="Arial" panose="020B0604020202020204" pitchFamily="34" charset="0"/>
                    <a:ea typeface="Quattrocento Sans"/>
                    <a:cs typeface="Arial" panose="020B0604020202020204" pitchFamily="34" charset="0"/>
                    <a:sym typeface="Quattrocento Sans"/>
                  </a:rPr>
                  <a:t>２</a:t>
                </a:r>
                <a:endParaRPr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813A6B4F-C85F-4FB7-BC2C-FE460118ABE0}"/>
                  </a:ext>
                </a:extLst>
              </p:cNvPr>
              <p:cNvSpPr/>
              <p:nvPr/>
            </p:nvSpPr>
            <p:spPr>
              <a:xfrm>
                <a:off x="788178" y="6936725"/>
                <a:ext cx="5612367" cy="83885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7" name="object 4">
            <a:extLst>
              <a:ext uri="{FF2B5EF4-FFF2-40B4-BE49-F238E27FC236}">
                <a16:creationId xmlns:a16="http://schemas.microsoft.com/office/drawing/2014/main" id="{748EB4E6-CC79-44E0-B286-F3F64DFD5B34}"/>
              </a:ext>
            </a:extLst>
          </p:cNvPr>
          <p:cNvSpPr txBox="1"/>
          <p:nvPr/>
        </p:nvSpPr>
        <p:spPr>
          <a:xfrm>
            <a:off x="414018" y="5739272"/>
            <a:ext cx="61874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．通知内容を確認します。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298E6BB6-0AB7-4047-A141-B82D952CA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" t="1899" r="1244" b="1899"/>
          <a:stretch/>
        </p:blipFill>
        <p:spPr>
          <a:xfrm>
            <a:off x="1645920" y="5322824"/>
            <a:ext cx="3566160" cy="196596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78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u="none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7" y="272872"/>
            <a:ext cx="4853051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通知の確認方法（</a:t>
            </a:r>
            <a:r>
              <a:rPr lang="en-US" altLang="ja-JP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13</a:t>
            </a:fld>
            <a:endParaRPr spc="2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E9A3975-E986-4CC6-B62C-420DC3401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" t="61944" r="6235" b="8611"/>
          <a:stretch/>
        </p:blipFill>
        <p:spPr>
          <a:xfrm>
            <a:off x="454406" y="2285370"/>
            <a:ext cx="6029962" cy="207862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65E9AA61-E06E-443C-A992-A9385BD7D9AE}"/>
              </a:ext>
            </a:extLst>
          </p:cNvPr>
          <p:cNvSpPr txBox="1"/>
          <p:nvPr/>
        </p:nvSpPr>
        <p:spPr>
          <a:xfrm>
            <a:off x="454406" y="1412142"/>
            <a:ext cx="61874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削除をする場合は、該当の通知にチェックを入れ</a:t>
            </a:r>
            <a:b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［削除］をクリックします。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EDCACA93-6A94-4BAD-A300-E8FB2BC57CAE}"/>
              </a:ext>
            </a:extLst>
          </p:cNvPr>
          <p:cNvSpPr txBox="1"/>
          <p:nvPr/>
        </p:nvSpPr>
        <p:spPr>
          <a:xfrm>
            <a:off x="454406" y="4807559"/>
            <a:ext cx="61874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［削除］をクリックします。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C1F7B642-713E-43F6-A3CD-9E39914B6F50}"/>
              </a:ext>
            </a:extLst>
          </p:cNvPr>
          <p:cNvSpPr txBox="1"/>
          <p:nvPr/>
        </p:nvSpPr>
        <p:spPr>
          <a:xfrm>
            <a:off x="454406" y="7514228"/>
            <a:ext cx="61874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［削除］クリック後は、以下のモーダルが表示されます。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2CF386A-EE7B-451D-97A2-65D6A9F13AAE}"/>
              </a:ext>
            </a:extLst>
          </p:cNvPr>
          <p:cNvSpPr/>
          <p:nvPr/>
        </p:nvSpPr>
        <p:spPr>
          <a:xfrm>
            <a:off x="539940" y="2984517"/>
            <a:ext cx="383794" cy="1143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2D991C0-69AB-408A-9DF8-D874845DB87A}"/>
              </a:ext>
            </a:extLst>
          </p:cNvPr>
          <p:cNvSpPr/>
          <p:nvPr/>
        </p:nvSpPr>
        <p:spPr>
          <a:xfrm>
            <a:off x="3259644" y="3997123"/>
            <a:ext cx="702756" cy="3668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7B6E791-4B05-4BC5-8329-FE50406D09EA}"/>
              </a:ext>
            </a:extLst>
          </p:cNvPr>
          <p:cNvSpPr/>
          <p:nvPr/>
        </p:nvSpPr>
        <p:spPr>
          <a:xfrm>
            <a:off x="2908266" y="6825718"/>
            <a:ext cx="1054134" cy="3668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6D0AFB4-16BC-4268-8CF9-4EBC17F10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5" t="4066" r="947" b="10158"/>
          <a:stretch/>
        </p:blipFill>
        <p:spPr>
          <a:xfrm>
            <a:off x="1125855" y="7947896"/>
            <a:ext cx="4747260" cy="5791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82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DDB75C83-E882-45CC-8E17-748FC302C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1" t="1878" r="1365" b="3505"/>
          <a:stretch/>
        </p:blipFill>
        <p:spPr>
          <a:xfrm>
            <a:off x="1417752" y="7482884"/>
            <a:ext cx="3756660" cy="1851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69BA13C-47B6-4E56-88B5-5D0D73843D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0" t="681" r="1580" b="574"/>
          <a:stretch/>
        </p:blipFill>
        <p:spPr>
          <a:xfrm>
            <a:off x="574242" y="2800854"/>
            <a:ext cx="2033588" cy="35337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31397FA7-A2CB-472B-8D28-7DA3CA2E5A7B}"/>
              </a:ext>
            </a:extLst>
          </p:cNvPr>
          <p:cNvSpPr txBox="1"/>
          <p:nvPr/>
        </p:nvSpPr>
        <p:spPr>
          <a:xfrm>
            <a:off x="1748408" y="29213"/>
            <a:ext cx="5109592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通知の確認方法</a:t>
            </a:r>
            <a:br>
              <a:rPr lang="en-US" altLang="ja-JP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（スマートフォンアプリ）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0A95F1-2ADA-4F70-AF2E-7FCE07D3B2D7}"/>
              </a:ext>
            </a:extLst>
          </p:cNvPr>
          <p:cNvSpPr txBox="1"/>
          <p:nvPr/>
        </p:nvSpPr>
        <p:spPr>
          <a:xfrm>
            <a:off x="490220" y="1447777"/>
            <a:ext cx="530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　［通知］をクリックします。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．未確認通知タブから通知情報を確認します。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2639D1BA-EBD2-4971-8E07-C03DF65C38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1033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62B4F47-CDBD-4217-9847-47B37806A1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3" b="68333"/>
          <a:stretch/>
        </p:blipFill>
        <p:spPr>
          <a:xfrm>
            <a:off x="3090141" y="3441444"/>
            <a:ext cx="3466616" cy="173845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A0297C2A-22F6-4646-AF25-5FAA8894C302}"/>
              </a:ext>
            </a:extLst>
          </p:cNvPr>
          <p:cNvSpPr txBox="1"/>
          <p:nvPr/>
        </p:nvSpPr>
        <p:spPr>
          <a:xfrm>
            <a:off x="490220" y="6764377"/>
            <a:ext cx="61874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削除をする場合は、該当の通知をスライドし、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［削除］をクリックします。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4D877F04-CCB4-45A7-A22B-9D62974F92C8}"/>
              </a:ext>
            </a:extLst>
          </p:cNvPr>
          <p:cNvSpPr/>
          <p:nvPr/>
        </p:nvSpPr>
        <p:spPr>
          <a:xfrm>
            <a:off x="2667000" y="4117975"/>
            <a:ext cx="304800" cy="381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406D32-0ACB-46D8-AC67-2F983EF95345}"/>
              </a:ext>
            </a:extLst>
          </p:cNvPr>
          <p:cNvSpPr/>
          <p:nvPr/>
        </p:nvSpPr>
        <p:spPr>
          <a:xfrm>
            <a:off x="1745586" y="6022975"/>
            <a:ext cx="457330" cy="32308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Google Shape;217;p5">
            <a:extLst>
              <a:ext uri="{FF2B5EF4-FFF2-40B4-BE49-F238E27FC236}">
                <a16:creationId xmlns:a16="http://schemas.microsoft.com/office/drawing/2014/main" id="{DFE17149-391D-4EFE-921D-3B6A36DE46AE}"/>
              </a:ext>
            </a:extLst>
          </p:cNvPr>
          <p:cNvSpPr/>
          <p:nvPr/>
        </p:nvSpPr>
        <p:spPr>
          <a:xfrm>
            <a:off x="1295544" y="5607475"/>
            <a:ext cx="450042" cy="415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1</a:t>
            </a:r>
            <a:endParaRPr sz="24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EBFA25A-D0C5-41D8-AA2E-EE97F1B6B08F}"/>
              </a:ext>
            </a:extLst>
          </p:cNvPr>
          <p:cNvSpPr/>
          <p:nvPr/>
        </p:nvSpPr>
        <p:spPr>
          <a:xfrm>
            <a:off x="3140709" y="4012949"/>
            <a:ext cx="3316333" cy="62356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981CAFE-3571-4A8E-871C-532FFE9A9576}"/>
              </a:ext>
            </a:extLst>
          </p:cNvPr>
          <p:cNvSpPr/>
          <p:nvPr/>
        </p:nvSpPr>
        <p:spPr>
          <a:xfrm>
            <a:off x="4419600" y="8152231"/>
            <a:ext cx="685800" cy="62468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Google Shape;217;p5">
            <a:extLst>
              <a:ext uri="{FF2B5EF4-FFF2-40B4-BE49-F238E27FC236}">
                <a16:creationId xmlns:a16="http://schemas.microsoft.com/office/drawing/2014/main" id="{63E733E7-340E-4E85-9BC0-FC4812F67FA6}"/>
              </a:ext>
            </a:extLst>
          </p:cNvPr>
          <p:cNvSpPr/>
          <p:nvPr/>
        </p:nvSpPr>
        <p:spPr>
          <a:xfrm>
            <a:off x="3140709" y="3599944"/>
            <a:ext cx="450042" cy="415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2</a:t>
            </a:r>
            <a:endParaRPr sz="24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24608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917" y="9463556"/>
            <a:ext cx="12274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©jinjer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Co.,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Ltd.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50991"/>
            <a:ext cx="6858000" cy="43022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3736" y="4983479"/>
            <a:ext cx="6516370" cy="45720"/>
          </a:xfrm>
          <a:custGeom>
            <a:avLst/>
            <a:gdLst/>
            <a:ahLst/>
            <a:cxnLst/>
            <a:rect l="l" t="t" r="r" b="b"/>
            <a:pathLst>
              <a:path w="6516370" h="45720">
                <a:moveTo>
                  <a:pt x="0" y="0"/>
                </a:moveTo>
                <a:lnTo>
                  <a:pt x="6515989" y="0"/>
                </a:lnTo>
              </a:path>
              <a:path w="6516370" h="45720">
                <a:moveTo>
                  <a:pt x="0" y="45720"/>
                </a:moveTo>
                <a:lnTo>
                  <a:pt x="6515989" y="45720"/>
                </a:lnTo>
              </a:path>
            </a:pathLst>
          </a:custGeom>
          <a:ln w="18288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820" y="5316169"/>
            <a:ext cx="6264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 err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本章では</a:t>
            </a:r>
            <a:r>
              <a:rPr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ja-JP" altLang="en-US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ジンジャー経費の承認方法について紹介します。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15</a:t>
            </a:fld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568" y="3612514"/>
            <a:ext cx="73279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altLang="ja-JP" sz="8800" b="1" spc="5" dirty="0">
                <a:solidFill>
                  <a:srgbClr val="2E5496"/>
                </a:solidFill>
                <a:latin typeface="Arial"/>
                <a:cs typeface="Arial"/>
              </a:rPr>
              <a:t>3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4330" y="3990684"/>
            <a:ext cx="5019166" cy="7025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 marR="5080">
              <a:lnSpc>
                <a:spcPts val="4940"/>
              </a:lnSpc>
              <a:spcBef>
                <a:spcPts val="935"/>
              </a:spcBef>
            </a:pPr>
            <a:r>
              <a:rPr lang="ja-JP" altLang="en-US" sz="4000" b="1" spc="25" dirty="0">
                <a:solidFill>
                  <a:srgbClr val="2E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</a:t>
            </a:r>
            <a:endParaRPr lang="en-US" sz="4000" b="1" spc="25" dirty="0">
              <a:solidFill>
                <a:srgbClr val="2E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7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83261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-1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8" y="272872"/>
            <a:ext cx="282359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</a:t>
            </a:r>
            <a:r>
              <a:rPr lang="en-US" altLang="ja-JP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19" y="1437259"/>
            <a:ext cx="6187440" cy="1264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本章では、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ジンジャー経費の各種申請の承認方法について紹介します。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該当申請種別の承認ボタンをクリックします。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4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16</a:t>
            </a:fld>
            <a:endParaRPr spc="2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F01A99C-C831-43A5-B6E9-C19847D39E5F}"/>
              </a:ext>
            </a:extLst>
          </p:cNvPr>
          <p:cNvGrpSpPr/>
          <p:nvPr/>
        </p:nvGrpSpPr>
        <p:grpSpPr>
          <a:xfrm>
            <a:off x="798701" y="2874009"/>
            <a:ext cx="5281680" cy="2183131"/>
            <a:chOff x="715007" y="2646602"/>
            <a:chExt cx="5281680" cy="218313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959F687-AC11-4F9A-BFA3-E61BB0C85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7" t="3454" r="1246" b="2312"/>
            <a:stretch/>
          </p:blipFill>
          <p:spPr>
            <a:xfrm>
              <a:off x="754126" y="2646602"/>
              <a:ext cx="5242561" cy="218313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5275876-DBCD-4284-B390-639497B4F139}"/>
                </a:ext>
              </a:extLst>
            </p:cNvPr>
            <p:cNvSpPr/>
            <p:nvPr/>
          </p:nvSpPr>
          <p:spPr>
            <a:xfrm>
              <a:off x="715007" y="4346575"/>
              <a:ext cx="5281680" cy="48315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C44134B-EF97-49C3-A558-C86D68DDD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6" t="9167" b="65278"/>
          <a:stretch/>
        </p:blipFill>
        <p:spPr>
          <a:xfrm>
            <a:off x="506570" y="6306256"/>
            <a:ext cx="6002337" cy="1752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70239EF-AC31-4846-8665-29DFFB6FFA71}"/>
              </a:ext>
            </a:extLst>
          </p:cNvPr>
          <p:cNvSpPr/>
          <p:nvPr/>
        </p:nvSpPr>
        <p:spPr>
          <a:xfrm>
            <a:off x="5181600" y="6443690"/>
            <a:ext cx="1258320" cy="48315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1D244008-EA0E-40B4-86C5-CD2F21C69195}"/>
              </a:ext>
            </a:extLst>
          </p:cNvPr>
          <p:cNvSpPr txBox="1"/>
          <p:nvPr/>
        </p:nvSpPr>
        <p:spPr>
          <a:xfrm>
            <a:off x="426974" y="5583321"/>
            <a:ext cx="6187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承認データ一覧では、申請書の確認方法を変更することができます。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83261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-1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8" y="272872"/>
            <a:ext cx="282359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</a:t>
            </a:r>
            <a:r>
              <a:rPr lang="en-US" altLang="ja-JP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019" y="1437259"/>
            <a:ext cx="6187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一覧表示を選択した場合</a:t>
            </a: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17</a:t>
            </a:fld>
            <a:endParaRPr spc="2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8D88F65-97E1-481C-ABB2-800C9FDC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56" y="5286112"/>
            <a:ext cx="5216336" cy="33276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07A98A5-0F3F-4FEF-9B33-9B4311705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0" t="63194" r="12002" b="8056"/>
          <a:stretch/>
        </p:blipFill>
        <p:spPr>
          <a:xfrm>
            <a:off x="611694" y="2194763"/>
            <a:ext cx="5295900" cy="1971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108DD33F-549B-4BE1-84E5-43339EE9A9D0}"/>
              </a:ext>
            </a:extLst>
          </p:cNvPr>
          <p:cNvSpPr txBox="1"/>
          <p:nvPr/>
        </p:nvSpPr>
        <p:spPr>
          <a:xfrm>
            <a:off x="454406" y="4842041"/>
            <a:ext cx="6187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プレビュー表示を選択した場合</a:t>
            </a: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700698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83261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-1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8" y="272872"/>
            <a:ext cx="282359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</a:t>
            </a:r>
            <a:r>
              <a:rPr lang="en-US" altLang="ja-JP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18</a:t>
            </a:fld>
            <a:endParaRPr spc="20" dirty="0"/>
          </a:p>
        </p:txBody>
      </p:sp>
      <p:sp>
        <p:nvSpPr>
          <p:cNvPr id="4" name="object 4"/>
          <p:cNvSpPr txBox="1"/>
          <p:nvPr/>
        </p:nvSpPr>
        <p:spPr>
          <a:xfrm>
            <a:off x="516254" y="5254765"/>
            <a:ext cx="6187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．［承認］をクリックします。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C368420-29BF-4F49-83FC-675A9969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1" t="63333" r="37728" b="11111"/>
          <a:stretch/>
        </p:blipFill>
        <p:spPr>
          <a:xfrm>
            <a:off x="2234819" y="5759491"/>
            <a:ext cx="2533652" cy="22741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4FDF22-80F6-4CE9-8A6F-6E9D71068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94" r="52809" b="31945"/>
          <a:stretch/>
        </p:blipFill>
        <p:spPr>
          <a:xfrm>
            <a:off x="1339766" y="8568943"/>
            <a:ext cx="4540416" cy="4979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5E07E3-5663-45ED-85C9-3076B797A243}"/>
              </a:ext>
            </a:extLst>
          </p:cNvPr>
          <p:cNvSpPr/>
          <p:nvPr/>
        </p:nvSpPr>
        <p:spPr>
          <a:xfrm>
            <a:off x="2793088" y="7600065"/>
            <a:ext cx="1472715" cy="3912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F2A3D40-17DD-42EA-BDC3-86C634B35886}"/>
              </a:ext>
            </a:extLst>
          </p:cNvPr>
          <p:cNvSpPr txBox="1"/>
          <p:nvPr/>
        </p:nvSpPr>
        <p:spPr>
          <a:xfrm>
            <a:off x="516254" y="8201306"/>
            <a:ext cx="6187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承認後は以下のようなモーダルが表示されます。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217;p5">
            <a:extLst>
              <a:ext uri="{FF2B5EF4-FFF2-40B4-BE49-F238E27FC236}">
                <a16:creationId xmlns:a16="http://schemas.microsoft.com/office/drawing/2014/main" id="{1B3EEBDE-D1CB-47DD-9ACE-1F8982CE5404}"/>
              </a:ext>
            </a:extLst>
          </p:cNvPr>
          <p:cNvSpPr/>
          <p:nvPr/>
        </p:nvSpPr>
        <p:spPr>
          <a:xfrm>
            <a:off x="2316581" y="7142265"/>
            <a:ext cx="476507" cy="415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2</a:t>
            </a:r>
            <a:endParaRPr sz="2400" dirty="0"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7F3C753-EA5B-4A82-9461-8DB01FE301E4}"/>
              </a:ext>
            </a:extLst>
          </p:cNvPr>
          <p:cNvSpPr txBox="1"/>
          <p:nvPr/>
        </p:nvSpPr>
        <p:spPr>
          <a:xfrm>
            <a:off x="516254" y="1314997"/>
            <a:ext cx="6187440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u="sng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一括で対応をする場合</a:t>
            </a:r>
            <a:endParaRPr lang="en-US" altLang="ja-JP" sz="1600" u="sng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．該当の申請にチェックを入れ、［一括承認］をクリックします。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FBF728E-A85B-40D6-B79D-1F8DEBE9FD00}"/>
              </a:ext>
            </a:extLst>
          </p:cNvPr>
          <p:cNvGrpSpPr/>
          <p:nvPr/>
        </p:nvGrpSpPr>
        <p:grpSpPr>
          <a:xfrm>
            <a:off x="743327" y="2428118"/>
            <a:ext cx="5585461" cy="1135380"/>
            <a:chOff x="715007" y="6501860"/>
            <a:chExt cx="5585461" cy="1135380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95CFDF6B-56C9-4684-9119-D7587C926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3" t="3516" r="1341" b="4289"/>
            <a:stretch/>
          </p:blipFill>
          <p:spPr>
            <a:xfrm>
              <a:off x="715007" y="6501860"/>
              <a:ext cx="5585461" cy="11353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Google Shape;217;p5">
              <a:extLst>
                <a:ext uri="{FF2B5EF4-FFF2-40B4-BE49-F238E27FC236}">
                  <a16:creationId xmlns:a16="http://schemas.microsoft.com/office/drawing/2014/main" id="{C19CDBAC-F48A-4B5F-86D5-86E97FB8F7CD}"/>
                </a:ext>
              </a:extLst>
            </p:cNvPr>
            <p:cNvSpPr/>
            <p:nvPr/>
          </p:nvSpPr>
          <p:spPr>
            <a:xfrm>
              <a:off x="3409564" y="6946941"/>
              <a:ext cx="476507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1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0F23A8F-1CF3-4A72-AB9C-A5E96B37B530}"/>
                </a:ext>
              </a:extLst>
            </p:cNvPr>
            <p:cNvSpPr/>
            <p:nvPr/>
          </p:nvSpPr>
          <p:spPr>
            <a:xfrm>
              <a:off x="718309" y="6643348"/>
              <a:ext cx="276858" cy="99389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6B48688-EF36-4E44-864A-73B9130E91CD}"/>
                </a:ext>
              </a:extLst>
            </p:cNvPr>
            <p:cNvSpPr/>
            <p:nvPr/>
          </p:nvSpPr>
          <p:spPr>
            <a:xfrm>
              <a:off x="3872859" y="7371152"/>
              <a:ext cx="685929" cy="266088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7FD6902-3368-452E-9EBB-A449EB562634}"/>
              </a:ext>
            </a:extLst>
          </p:cNvPr>
          <p:cNvSpPr/>
          <p:nvPr/>
        </p:nvSpPr>
        <p:spPr>
          <a:xfrm>
            <a:off x="485520" y="4006633"/>
            <a:ext cx="6184646" cy="9936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［一括否認］［一括差し戻し］の操作も可能です。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否認された申請及び申請書に登録されたデータは元に戻すことはできませんので、ご注意ください。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6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832612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-1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8" y="272872"/>
            <a:ext cx="282359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</a:t>
            </a:r>
            <a:r>
              <a:rPr lang="en-US" altLang="ja-JP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19</a:t>
            </a:fld>
            <a:endParaRPr spc="2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315209F-A4CD-455C-AEBE-1C8688B51698}"/>
              </a:ext>
            </a:extLst>
          </p:cNvPr>
          <p:cNvSpPr txBox="1"/>
          <p:nvPr/>
        </p:nvSpPr>
        <p:spPr>
          <a:xfrm>
            <a:off x="514407" y="1499703"/>
            <a:ext cx="6187440" cy="1036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u="sng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個別で対応をする場合</a:t>
            </a:r>
            <a:endParaRPr lang="en-US" altLang="ja-JP" sz="1600" u="sng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．申請書</a:t>
            </a: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4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6A8B4F44-2227-4A33-A49D-E35F6274B574}"/>
              </a:ext>
            </a:extLst>
          </p:cNvPr>
          <p:cNvSpPr txBox="1"/>
          <p:nvPr/>
        </p:nvSpPr>
        <p:spPr>
          <a:xfrm>
            <a:off x="514407" y="3965245"/>
            <a:ext cx="6187440" cy="746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．［承認］をクリックします。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修正、否認、差し戻しの対応も可能です。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4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19436C3-F220-42D6-82D8-BDA1003F5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" t="5389" r="1878" b="4742"/>
          <a:stretch/>
        </p:blipFill>
        <p:spPr>
          <a:xfrm>
            <a:off x="804287" y="7225440"/>
            <a:ext cx="4930140" cy="6410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981EBE9A-807D-4600-8EFC-CA7387CD46BD}"/>
              </a:ext>
            </a:extLst>
          </p:cNvPr>
          <p:cNvSpPr txBox="1"/>
          <p:nvPr/>
        </p:nvSpPr>
        <p:spPr>
          <a:xfrm>
            <a:off x="516316" y="6902902"/>
            <a:ext cx="618744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承認後は以下のようなモーダルが表示されます。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4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C73C66F-839F-4A8A-B498-C40573BD8AA1}"/>
              </a:ext>
            </a:extLst>
          </p:cNvPr>
          <p:cNvGrpSpPr/>
          <p:nvPr/>
        </p:nvGrpSpPr>
        <p:grpSpPr>
          <a:xfrm>
            <a:off x="628649" y="2427510"/>
            <a:ext cx="5600701" cy="1108710"/>
            <a:chOff x="628649" y="2597439"/>
            <a:chExt cx="5600701" cy="110871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0EA2D72-E73C-4DA2-9F9A-03D580E51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6" t="5028" r="831" b="4943"/>
            <a:stretch/>
          </p:blipFill>
          <p:spPr>
            <a:xfrm>
              <a:off x="628649" y="2597439"/>
              <a:ext cx="5600701" cy="11087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Google Shape;217;p5">
              <a:extLst>
                <a:ext uri="{FF2B5EF4-FFF2-40B4-BE49-F238E27FC236}">
                  <a16:creationId xmlns:a16="http://schemas.microsoft.com/office/drawing/2014/main" id="{3269514B-2DBE-491F-AD35-91FDC7EE1845}"/>
                </a:ext>
              </a:extLst>
            </p:cNvPr>
            <p:cNvSpPr/>
            <p:nvPr/>
          </p:nvSpPr>
          <p:spPr>
            <a:xfrm>
              <a:off x="1022578" y="2600708"/>
              <a:ext cx="476507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1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803C424-6023-4068-B0B5-F3BA2018274E}"/>
                </a:ext>
              </a:extLst>
            </p:cNvPr>
            <p:cNvSpPr/>
            <p:nvPr/>
          </p:nvSpPr>
          <p:spPr>
            <a:xfrm>
              <a:off x="1499085" y="2914692"/>
              <a:ext cx="710715" cy="554176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B7B44F8-0D46-4F21-8E2B-0957D1BD606C}"/>
              </a:ext>
            </a:extLst>
          </p:cNvPr>
          <p:cNvGrpSpPr/>
          <p:nvPr/>
        </p:nvGrpSpPr>
        <p:grpSpPr>
          <a:xfrm>
            <a:off x="804287" y="4538605"/>
            <a:ext cx="4910714" cy="2165122"/>
            <a:chOff x="804287" y="4747795"/>
            <a:chExt cx="4910714" cy="2165122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547769B-D142-4D34-AFF7-76B4D9289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19" t="1205" r="1082" b="1987"/>
            <a:stretch/>
          </p:blipFill>
          <p:spPr>
            <a:xfrm>
              <a:off x="804287" y="4747795"/>
              <a:ext cx="4910714" cy="216512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Google Shape;217;p5">
              <a:extLst>
                <a:ext uri="{FF2B5EF4-FFF2-40B4-BE49-F238E27FC236}">
                  <a16:creationId xmlns:a16="http://schemas.microsoft.com/office/drawing/2014/main" id="{4870E724-D4A7-4953-9FA8-298867EB3A7F}"/>
                </a:ext>
              </a:extLst>
            </p:cNvPr>
            <p:cNvSpPr/>
            <p:nvPr/>
          </p:nvSpPr>
          <p:spPr>
            <a:xfrm>
              <a:off x="3463034" y="6182236"/>
              <a:ext cx="476507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2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499F686-E37B-48FB-A1BB-F56BD1DF169D}"/>
                </a:ext>
              </a:extLst>
            </p:cNvPr>
            <p:cNvSpPr/>
            <p:nvPr/>
          </p:nvSpPr>
          <p:spPr>
            <a:xfrm>
              <a:off x="3912109" y="6613119"/>
              <a:ext cx="832741" cy="28538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C5821E6-234F-4BA3-860B-333892E59C51}"/>
              </a:ext>
            </a:extLst>
          </p:cNvPr>
          <p:cNvSpPr/>
          <p:nvPr/>
        </p:nvSpPr>
        <p:spPr>
          <a:xfrm>
            <a:off x="457200" y="8344123"/>
            <a:ext cx="6184646" cy="9936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［修正］［否認］［差し戻し］の操作も可能です。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否認された申請及び申請書に登録されたデータは元に戻すことは</a:t>
            </a:r>
            <a:br>
              <a:rPr lang="en-US" altLang="ja-JP" sz="1600" dirty="0">
                <a:solidFill>
                  <a:srgbClr val="FF0000"/>
                </a:solidFill>
              </a:rPr>
            </a:br>
            <a:r>
              <a:rPr lang="ja-JP" altLang="en-US" sz="1600" dirty="0">
                <a:solidFill>
                  <a:srgbClr val="FF0000"/>
                </a:solidFill>
              </a:rPr>
              <a:t>できませんので、ご注意ください。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5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786765"/>
          </a:xfrm>
          <a:custGeom>
            <a:avLst/>
            <a:gdLst/>
            <a:ahLst/>
            <a:cxnLst/>
            <a:rect l="l" t="t" r="r" b="b"/>
            <a:pathLst>
              <a:path w="6858000" h="786765">
                <a:moveTo>
                  <a:pt x="6858000" y="0"/>
                </a:moveTo>
                <a:lnTo>
                  <a:pt x="0" y="0"/>
                </a:lnTo>
                <a:lnTo>
                  <a:pt x="0" y="786383"/>
                </a:lnTo>
                <a:lnTo>
                  <a:pt x="6858000" y="786383"/>
                </a:lnTo>
                <a:lnTo>
                  <a:pt x="6858000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0851" y="256222"/>
            <a:ext cx="13589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195" y="1423161"/>
            <a:ext cx="5895975" cy="1895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・本マ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ニ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ュ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アルは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ja-JP" sz="1400" spc="-1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日時点でのジンジ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ャ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ーの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仕様</a:t>
            </a:r>
            <a:r>
              <a:rPr sz="1400" dirty="0" err="1">
                <a:latin typeface="Arial" panose="020B0604020202020204" pitchFamily="34" charset="0"/>
                <a:cs typeface="Arial" panose="020B0604020202020204" pitchFamily="34" charset="0"/>
              </a:rPr>
              <a:t>で各操作の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説明を記載しております。</a:t>
            </a:r>
          </a:p>
          <a:p>
            <a:pPr marL="12700" marR="5080">
              <a:lnSpc>
                <a:spcPts val="1620"/>
              </a:lnSpc>
              <a:spcBef>
                <a:spcPts val="15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機能アップデートに伴い、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画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面変更や仕様が変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更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される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可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能性がございま すので、あらかじめご了承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く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ださい。</a:t>
            </a:r>
          </a:p>
          <a:p>
            <a:pPr>
              <a:lnSpc>
                <a:spcPct val="100000"/>
              </a:lnSpc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・本マニュアルは、ユーザ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様向けの参考マニ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ュ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アルと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な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ります。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従業員様へ展開の前に、記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載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内容をご確認いた</a:t>
            </a:r>
            <a:r>
              <a:rPr sz="1400" spc="-35" dirty="0">
                <a:latin typeface="Arial" panose="020B0604020202020204" pitchFamily="34" charset="0"/>
                <a:cs typeface="Arial" panose="020B0604020202020204" pitchFamily="34" charset="0"/>
              </a:rPr>
              <a:t>だ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き、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必要に応じて内容を編集い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だくようお願いい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します。</a:t>
            </a:r>
          </a:p>
        </p:txBody>
      </p:sp>
      <p:sp>
        <p:nvSpPr>
          <p:cNvPr id="5" name="object 5"/>
          <p:cNvSpPr/>
          <p:nvPr/>
        </p:nvSpPr>
        <p:spPr>
          <a:xfrm>
            <a:off x="630936" y="425195"/>
            <a:ext cx="480059" cy="182880"/>
          </a:xfrm>
          <a:custGeom>
            <a:avLst/>
            <a:gdLst/>
            <a:ahLst/>
            <a:cxnLst/>
            <a:rect l="l" t="t" r="r" b="b"/>
            <a:pathLst>
              <a:path w="480059" h="182879">
                <a:moveTo>
                  <a:pt x="480059" y="0"/>
                </a:moveTo>
                <a:lnTo>
                  <a:pt x="0" y="0"/>
                </a:lnTo>
                <a:lnTo>
                  <a:pt x="0" y="182879"/>
                </a:lnTo>
                <a:lnTo>
                  <a:pt x="480059" y="182879"/>
                </a:lnTo>
                <a:lnTo>
                  <a:pt x="480059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5131" y="282986"/>
            <a:ext cx="5820410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本マニュアル</a:t>
            </a:r>
            <a:r>
              <a:rPr sz="20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sz="20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ご利用</a:t>
            </a:r>
            <a:r>
              <a:rPr sz="20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20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ただくご</a:t>
            </a:r>
            <a:r>
              <a:rPr sz="20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担</a:t>
            </a:r>
            <a:r>
              <a:rPr sz="2000" b="1" spc="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当者の方</a:t>
            </a:r>
            <a:r>
              <a:rPr sz="20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へ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2</a:t>
            </a:fld>
            <a:endParaRPr sz="1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11861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20</a:t>
            </a:fld>
            <a:endParaRPr spc="2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36429-892A-474C-BA1D-603F4402FF7A}"/>
              </a:ext>
            </a:extLst>
          </p:cNvPr>
          <p:cNvSpPr txBox="1"/>
          <p:nvPr/>
        </p:nvSpPr>
        <p:spPr>
          <a:xfrm>
            <a:off x="1748408" y="272872"/>
            <a:ext cx="477177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承認方法（スマートフォンアプリ）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52E6ADD-A31F-4627-889C-DA7E3C12E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5"/>
          <a:stretch/>
        </p:blipFill>
        <p:spPr>
          <a:xfrm>
            <a:off x="469391" y="2921690"/>
            <a:ext cx="2683346" cy="4615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CA1AC0-C326-4BE9-A051-B093E134B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5" b="7306"/>
          <a:stretch/>
        </p:blipFill>
        <p:spPr>
          <a:xfrm>
            <a:off x="3705265" y="2921690"/>
            <a:ext cx="2838306" cy="4512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575AB34E-EF41-4C82-9F3E-733A0C86F101}"/>
              </a:ext>
            </a:extLst>
          </p:cNvPr>
          <p:cNvSpPr/>
          <p:nvPr/>
        </p:nvSpPr>
        <p:spPr>
          <a:xfrm>
            <a:off x="3259644" y="4925822"/>
            <a:ext cx="373092" cy="36933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B3847F7-D1B7-444D-A4C5-F12F84D05561}"/>
              </a:ext>
            </a:extLst>
          </p:cNvPr>
          <p:cNvSpPr txBox="1"/>
          <p:nvPr/>
        </p:nvSpPr>
        <p:spPr>
          <a:xfrm>
            <a:off x="472694" y="1509921"/>
            <a:ext cx="61874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［承認一覧］をクリックし、承認をしたい申請を検索します。</a:t>
            </a:r>
            <a:endParaRPr lang="en-US" altLang="ja-JP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EB88225-0693-4007-8695-4064F71FAD22}"/>
              </a:ext>
            </a:extLst>
          </p:cNvPr>
          <p:cNvSpPr/>
          <p:nvPr/>
        </p:nvSpPr>
        <p:spPr>
          <a:xfrm>
            <a:off x="1524000" y="7165975"/>
            <a:ext cx="476506" cy="3830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B3C1375-205D-427A-9FBC-84FA1C2FA4A3}"/>
              </a:ext>
            </a:extLst>
          </p:cNvPr>
          <p:cNvSpPr/>
          <p:nvPr/>
        </p:nvSpPr>
        <p:spPr>
          <a:xfrm>
            <a:off x="3886070" y="4956175"/>
            <a:ext cx="1295529" cy="38304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36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11861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21</a:t>
            </a:fld>
            <a:endParaRPr spc="2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36429-892A-474C-BA1D-603F4402FF7A}"/>
              </a:ext>
            </a:extLst>
          </p:cNvPr>
          <p:cNvSpPr txBox="1"/>
          <p:nvPr/>
        </p:nvSpPr>
        <p:spPr>
          <a:xfrm>
            <a:off x="1748408" y="272872"/>
            <a:ext cx="477177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承認方法（スマートフォンアプリ）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C5E5BD1-0D32-47D3-9946-11D253661DB9}"/>
              </a:ext>
            </a:extLst>
          </p:cNvPr>
          <p:cNvSpPr txBox="1"/>
          <p:nvPr/>
        </p:nvSpPr>
        <p:spPr>
          <a:xfrm>
            <a:off x="562729" y="1398856"/>
            <a:ext cx="6187440" cy="132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u="sng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一括承認を行う場合</a:t>
            </a:r>
            <a:endParaRPr lang="en-US" altLang="ja-JP" sz="1600" u="sng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．該当の申請にチェックを入れ、［一括承認］をクリックします。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．［承認］をクリックし、対応完了です。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8FC96EE-9296-47BE-91C8-61772736B010}"/>
              </a:ext>
            </a:extLst>
          </p:cNvPr>
          <p:cNvGrpSpPr/>
          <p:nvPr/>
        </p:nvGrpSpPr>
        <p:grpSpPr>
          <a:xfrm>
            <a:off x="337200" y="3121659"/>
            <a:ext cx="6304646" cy="4580274"/>
            <a:chOff x="276676" y="3511650"/>
            <a:chExt cx="6304646" cy="4580274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217069BC-C85D-4EA9-A527-FC806E94E764}"/>
                </a:ext>
              </a:extLst>
            </p:cNvPr>
            <p:cNvGrpSpPr/>
            <p:nvPr/>
          </p:nvGrpSpPr>
          <p:grpSpPr>
            <a:xfrm>
              <a:off x="276677" y="3511650"/>
              <a:ext cx="6304645" cy="4580274"/>
              <a:chOff x="250597" y="3005017"/>
              <a:chExt cx="6304645" cy="4580274"/>
            </a:xfrm>
          </p:grpSpPr>
          <p:sp>
            <p:nvSpPr>
              <p:cNvPr id="9" name="矢印: 右 8">
                <a:extLst>
                  <a:ext uri="{FF2B5EF4-FFF2-40B4-BE49-F238E27FC236}">
                    <a16:creationId xmlns:a16="http://schemas.microsoft.com/office/drawing/2014/main" id="{575AB34E-EF41-4C82-9F3E-733A0C86F101}"/>
                  </a:ext>
                </a:extLst>
              </p:cNvPr>
              <p:cNvSpPr/>
              <p:nvPr/>
            </p:nvSpPr>
            <p:spPr>
              <a:xfrm>
                <a:off x="3283357" y="4925822"/>
                <a:ext cx="373092" cy="369332"/>
              </a:xfrm>
              <a:prstGeom prst="rightArrow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04547A21-7BCC-4574-BC20-B26BFD401C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305" b="7306"/>
              <a:stretch/>
            </p:blipFill>
            <p:spPr>
              <a:xfrm>
                <a:off x="250597" y="3005017"/>
                <a:ext cx="2880802" cy="458027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02325C43-CEE6-4AB4-B4D8-514270DDFF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251" t="16251" r="7756" b="16805"/>
              <a:stretch/>
            </p:blipFill>
            <p:spPr>
              <a:xfrm>
                <a:off x="3808408" y="3348133"/>
                <a:ext cx="2746834" cy="389404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6" name="Google Shape;217;p5">
              <a:extLst>
                <a:ext uri="{FF2B5EF4-FFF2-40B4-BE49-F238E27FC236}">
                  <a16:creationId xmlns:a16="http://schemas.microsoft.com/office/drawing/2014/main" id="{E4B922E3-0F01-46DF-B4E6-3DBF1BFE2DA5}"/>
                </a:ext>
              </a:extLst>
            </p:cNvPr>
            <p:cNvSpPr/>
            <p:nvPr/>
          </p:nvSpPr>
          <p:spPr>
            <a:xfrm>
              <a:off x="276676" y="5845086"/>
              <a:ext cx="476507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1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D8DAE4A-01BA-423F-8FA4-B2FF183B76B5}"/>
                </a:ext>
              </a:extLst>
            </p:cNvPr>
            <p:cNvSpPr/>
            <p:nvPr/>
          </p:nvSpPr>
          <p:spPr>
            <a:xfrm>
              <a:off x="276678" y="6260586"/>
              <a:ext cx="476506" cy="136258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5FB846E-08E8-4C57-9920-54DB47B2B4FA}"/>
                </a:ext>
              </a:extLst>
            </p:cNvPr>
            <p:cNvSpPr/>
            <p:nvPr/>
          </p:nvSpPr>
          <p:spPr>
            <a:xfrm>
              <a:off x="2178818" y="7623175"/>
              <a:ext cx="978662" cy="46874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366BADB-BCFD-41FD-80A3-BBD3307C4A34}"/>
                </a:ext>
              </a:extLst>
            </p:cNvPr>
            <p:cNvSpPr/>
            <p:nvPr/>
          </p:nvSpPr>
          <p:spPr>
            <a:xfrm>
              <a:off x="4419600" y="7169150"/>
              <a:ext cx="1524000" cy="46874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Google Shape;217;p5">
              <a:extLst>
                <a:ext uri="{FF2B5EF4-FFF2-40B4-BE49-F238E27FC236}">
                  <a16:creationId xmlns:a16="http://schemas.microsoft.com/office/drawing/2014/main" id="{204A9580-F461-4153-8487-0197FCEFA448}"/>
                </a:ext>
              </a:extLst>
            </p:cNvPr>
            <p:cNvSpPr/>
            <p:nvPr/>
          </p:nvSpPr>
          <p:spPr>
            <a:xfrm>
              <a:off x="3970852" y="6734130"/>
              <a:ext cx="476507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2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</p:grp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C596E1-B0FA-427C-9FFC-42960843F94A}"/>
              </a:ext>
            </a:extLst>
          </p:cNvPr>
          <p:cNvSpPr/>
          <p:nvPr/>
        </p:nvSpPr>
        <p:spPr>
          <a:xfrm>
            <a:off x="457200" y="8080375"/>
            <a:ext cx="6184646" cy="9936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［一括否認］［一括差し戻し］の操作も可能です。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否認された申請及び申請書に登録されたデータは元に戻すことはできませんので、ご注意ください。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4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11861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altLang="ja-JP" sz="4000" u="none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20" dirty="0"/>
              <a:t>22</a:t>
            </a:fld>
            <a:endParaRPr spc="2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F236429-892A-474C-BA1D-603F4402FF7A}"/>
              </a:ext>
            </a:extLst>
          </p:cNvPr>
          <p:cNvSpPr txBox="1"/>
          <p:nvPr/>
        </p:nvSpPr>
        <p:spPr>
          <a:xfrm>
            <a:off x="1748408" y="272872"/>
            <a:ext cx="477177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ja-JP" altLang="en-US" sz="2600" b="1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承認方法（スマートフォンアプリ）</a:t>
            </a:r>
            <a:endParaRPr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C5E5BD1-0D32-47D3-9946-11D253661DB9}"/>
              </a:ext>
            </a:extLst>
          </p:cNvPr>
          <p:cNvSpPr txBox="1"/>
          <p:nvPr/>
        </p:nvSpPr>
        <p:spPr>
          <a:xfrm>
            <a:off x="562729" y="1398856"/>
            <a:ext cx="6187440" cy="1387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u="sng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個別承認を行う場合</a:t>
            </a:r>
            <a:endParaRPr lang="en-US" altLang="ja-JP" sz="1600" u="sng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．該当の申請にチェックを入れ、［一括承認］をクリックします。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16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．申請内容を確認後、［承認］をクリックし対応完了です。</a:t>
            </a:r>
            <a:endParaRPr lang="en-US" altLang="ja-JP" sz="160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E553924-3237-4F42-AEE7-3020C908E8CB}"/>
              </a:ext>
            </a:extLst>
          </p:cNvPr>
          <p:cNvGrpSpPr/>
          <p:nvPr/>
        </p:nvGrpSpPr>
        <p:grpSpPr>
          <a:xfrm>
            <a:off x="337820" y="2944318"/>
            <a:ext cx="6316629" cy="5037490"/>
            <a:chOff x="265235" y="3340299"/>
            <a:chExt cx="6316629" cy="5037490"/>
          </a:xfrm>
        </p:grpSpPr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575AB34E-EF41-4C82-9F3E-733A0C86F101}"/>
                </a:ext>
              </a:extLst>
            </p:cNvPr>
            <p:cNvSpPr/>
            <p:nvPr/>
          </p:nvSpPr>
          <p:spPr>
            <a:xfrm>
              <a:off x="3242454" y="5448504"/>
              <a:ext cx="373092" cy="369332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11D0039-C650-49B8-B328-C72DB9CFB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750" b="7222"/>
            <a:stretch/>
          </p:blipFill>
          <p:spPr>
            <a:xfrm>
              <a:off x="337820" y="3360742"/>
              <a:ext cx="2616612" cy="414342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EF6C096-428C-4B0F-89EB-8CF368B214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52" b="11564"/>
            <a:stretch/>
          </p:blipFill>
          <p:spPr>
            <a:xfrm>
              <a:off x="3880869" y="3340299"/>
              <a:ext cx="2640172" cy="40237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B54761E-49CC-4784-9EA3-CCB041E69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5139" b="10417"/>
            <a:stretch/>
          </p:blipFill>
          <p:spPr>
            <a:xfrm>
              <a:off x="3798246" y="7662625"/>
              <a:ext cx="2783618" cy="7151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9B3C80C7-3A01-43F6-8580-65F5F517D87A}"/>
                </a:ext>
              </a:extLst>
            </p:cNvPr>
            <p:cNvSpPr/>
            <p:nvPr/>
          </p:nvSpPr>
          <p:spPr>
            <a:xfrm rot="5400000">
              <a:off x="5054785" y="7314110"/>
              <a:ext cx="334077" cy="369332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Google Shape;217;p5">
              <a:extLst>
                <a:ext uri="{FF2B5EF4-FFF2-40B4-BE49-F238E27FC236}">
                  <a16:creationId xmlns:a16="http://schemas.microsoft.com/office/drawing/2014/main" id="{FFB92E7A-681A-4A32-BE29-9D78606391F2}"/>
                </a:ext>
              </a:extLst>
            </p:cNvPr>
            <p:cNvSpPr/>
            <p:nvPr/>
          </p:nvSpPr>
          <p:spPr>
            <a:xfrm>
              <a:off x="265235" y="5950934"/>
              <a:ext cx="450042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1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20" name="Google Shape;217;p5">
              <a:extLst>
                <a:ext uri="{FF2B5EF4-FFF2-40B4-BE49-F238E27FC236}">
                  <a16:creationId xmlns:a16="http://schemas.microsoft.com/office/drawing/2014/main" id="{3DADDB00-FEFA-49B8-8BDE-DF2D6E602A14}"/>
                </a:ext>
              </a:extLst>
            </p:cNvPr>
            <p:cNvSpPr/>
            <p:nvPr/>
          </p:nvSpPr>
          <p:spPr>
            <a:xfrm>
              <a:off x="5748441" y="7282132"/>
              <a:ext cx="450042" cy="4155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altLang="ja-JP" sz="2400" dirty="0">
                  <a:latin typeface="Arial" panose="020B0604020202020204" pitchFamily="34" charset="0"/>
                  <a:ea typeface="Quattrocento Sans"/>
                  <a:cs typeface="Arial" panose="020B0604020202020204" pitchFamily="34" charset="0"/>
                  <a:sym typeface="Quattrocento Sans"/>
                </a:rPr>
                <a:t>2</a:t>
              </a:r>
              <a:endParaRPr sz="2400" dirty="0"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6D10820D-CEF1-4DF5-86BB-FC475E510A8F}"/>
                </a:ext>
              </a:extLst>
            </p:cNvPr>
            <p:cNvSpPr/>
            <p:nvPr/>
          </p:nvSpPr>
          <p:spPr>
            <a:xfrm>
              <a:off x="265235" y="6366434"/>
              <a:ext cx="2689197" cy="723341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135F63E-C878-4806-B092-77A16D6D4B22}"/>
                </a:ext>
              </a:extLst>
            </p:cNvPr>
            <p:cNvSpPr/>
            <p:nvPr/>
          </p:nvSpPr>
          <p:spPr>
            <a:xfrm>
              <a:off x="5748441" y="7706869"/>
              <a:ext cx="813353" cy="559129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988463F-8D82-4454-956F-56DA7E693C5D}"/>
              </a:ext>
            </a:extLst>
          </p:cNvPr>
          <p:cNvSpPr/>
          <p:nvPr/>
        </p:nvSpPr>
        <p:spPr>
          <a:xfrm>
            <a:off x="457200" y="8344123"/>
            <a:ext cx="6184646" cy="9936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</a:rPr>
              <a:t>［修正］［否認］［差し戻し］の操作も可能です。</a:t>
            </a:r>
            <a:br>
              <a:rPr lang="en-US" altLang="ja-JP" sz="1600" dirty="0">
                <a:solidFill>
                  <a:schemeClr val="tx1"/>
                </a:solidFill>
              </a:rPr>
            </a:br>
            <a:r>
              <a:rPr lang="en-US" altLang="ja-JP" sz="1600" dirty="0">
                <a:solidFill>
                  <a:srgbClr val="FF0000"/>
                </a:solidFill>
              </a:rPr>
              <a:t>※</a:t>
            </a:r>
            <a:r>
              <a:rPr lang="ja-JP" altLang="en-US" sz="1600" dirty="0">
                <a:solidFill>
                  <a:srgbClr val="FF0000"/>
                </a:solidFill>
              </a:rPr>
              <a:t>否認された申請及び申請書に登録されたデータは元に戻すことはできませんので、ご注意ください。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52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917" y="9463556"/>
            <a:ext cx="12274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©jinjer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Co.,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Ltd.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858000" cy="9907905"/>
            <a:chOff x="0" y="0"/>
            <a:chExt cx="6858000" cy="9907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91864" y="4719040"/>
              <a:ext cx="464809" cy="560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858000" cy="99075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7751" y="3991355"/>
              <a:ext cx="1673352" cy="7543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53744" y="3192602"/>
            <a:ext cx="43649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15" dirty="0">
                <a:latin typeface="Yu Gothic"/>
                <a:cs typeface="Yu Gothic"/>
              </a:rPr>
              <a:t>バックオフィス</a:t>
            </a:r>
            <a:r>
              <a:rPr sz="2000" b="1" spc="-25" dirty="0">
                <a:latin typeface="Yu Gothic"/>
                <a:cs typeface="Yu Gothic"/>
              </a:rPr>
              <a:t>向</a:t>
            </a:r>
            <a:r>
              <a:rPr sz="2000" b="1" spc="15" dirty="0">
                <a:latin typeface="Yu Gothic"/>
                <a:cs typeface="Yu Gothic"/>
              </a:rPr>
              <a:t>けク</a:t>
            </a:r>
            <a:r>
              <a:rPr sz="2000" b="1" spc="-25" dirty="0">
                <a:latin typeface="Yu Gothic"/>
                <a:cs typeface="Yu Gothic"/>
              </a:rPr>
              <a:t>ラ</a:t>
            </a:r>
            <a:r>
              <a:rPr sz="2000" b="1" spc="15" dirty="0">
                <a:latin typeface="Yu Gothic"/>
                <a:cs typeface="Yu Gothic"/>
              </a:rPr>
              <a:t>ウ</a:t>
            </a:r>
            <a:r>
              <a:rPr sz="2000" b="1" spc="-25" dirty="0">
                <a:latin typeface="Yu Gothic"/>
                <a:cs typeface="Yu Gothic"/>
              </a:rPr>
              <a:t>ド</a:t>
            </a:r>
            <a:r>
              <a:rPr sz="2000" b="1" spc="15" dirty="0">
                <a:latin typeface="Yu Gothic"/>
                <a:cs typeface="Yu Gothic"/>
              </a:rPr>
              <a:t>サ</a:t>
            </a:r>
            <a:r>
              <a:rPr sz="2000" b="1" spc="-25" dirty="0">
                <a:latin typeface="Yu Gothic"/>
                <a:cs typeface="Yu Gothic"/>
              </a:rPr>
              <a:t>ー</a:t>
            </a:r>
            <a:r>
              <a:rPr sz="2000" b="1" spc="15" dirty="0">
                <a:latin typeface="Yu Gothic"/>
                <a:cs typeface="Yu Gothic"/>
              </a:rPr>
              <a:t>ビス</a:t>
            </a:r>
            <a:endParaRPr sz="2000">
              <a:latin typeface="Yu Gothic"/>
              <a:cs typeface="Yu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4359" y="4968499"/>
            <a:ext cx="4872990" cy="94869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25"/>
              </a:spcBef>
            </a:pPr>
            <a:r>
              <a:rPr sz="2000" b="1" spc="15" dirty="0">
                <a:latin typeface="Yu Gothic"/>
                <a:cs typeface="Yu Gothic"/>
              </a:rPr>
              <a:t>バックオフィス</a:t>
            </a:r>
            <a:r>
              <a:rPr sz="2000" b="1" spc="-20" dirty="0">
                <a:latin typeface="Yu Gothic"/>
                <a:cs typeface="Yu Gothic"/>
              </a:rPr>
              <a:t>業</a:t>
            </a:r>
            <a:r>
              <a:rPr sz="2000" b="1" spc="15" dirty="0">
                <a:latin typeface="Yu Gothic"/>
                <a:cs typeface="Yu Gothic"/>
              </a:rPr>
              <a:t>務を</a:t>
            </a:r>
            <a:r>
              <a:rPr sz="2000" b="1" spc="-20" dirty="0">
                <a:latin typeface="Yu Gothic"/>
                <a:cs typeface="Yu Gothic"/>
              </a:rPr>
              <a:t>ラ</a:t>
            </a:r>
            <a:r>
              <a:rPr sz="2000" b="1" spc="15" dirty="0">
                <a:latin typeface="Yu Gothic"/>
                <a:cs typeface="Yu Gothic"/>
              </a:rPr>
              <a:t>ク</a:t>
            </a:r>
            <a:r>
              <a:rPr sz="2000" b="1" spc="-20" dirty="0">
                <a:latin typeface="Yu Gothic"/>
                <a:cs typeface="Yu Gothic"/>
              </a:rPr>
              <a:t>に</a:t>
            </a:r>
            <a:r>
              <a:rPr sz="2000" b="1" spc="15" dirty="0">
                <a:latin typeface="Yu Gothic"/>
                <a:cs typeface="Yu Gothic"/>
              </a:rPr>
              <a:t>、</a:t>
            </a:r>
            <a:r>
              <a:rPr sz="2000" b="1" spc="-20" dirty="0">
                <a:latin typeface="Yu Gothic"/>
                <a:cs typeface="Yu Gothic"/>
              </a:rPr>
              <a:t>シ</a:t>
            </a:r>
            <a:r>
              <a:rPr sz="2000" b="1" spc="15" dirty="0">
                <a:latin typeface="Yu Gothic"/>
                <a:cs typeface="Yu Gothic"/>
              </a:rPr>
              <a:t>ン</a:t>
            </a:r>
            <a:r>
              <a:rPr sz="2000" b="1" spc="-20" dirty="0">
                <a:latin typeface="Yu Gothic"/>
                <a:cs typeface="Yu Gothic"/>
              </a:rPr>
              <a:t>プ</a:t>
            </a:r>
            <a:r>
              <a:rPr sz="2000" b="1" spc="15" dirty="0">
                <a:latin typeface="Yu Gothic"/>
                <a:cs typeface="Yu Gothic"/>
              </a:rPr>
              <a:t>ルに</a:t>
            </a:r>
            <a:endParaRPr sz="2000">
              <a:latin typeface="Yu Gothic"/>
              <a:cs typeface="Yu Gothic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</a:pPr>
            <a:r>
              <a:rPr sz="2000" b="1" dirty="0">
                <a:latin typeface="Yu Gothic"/>
                <a:cs typeface="Yu Gothic"/>
              </a:rPr>
              <a:t>jinjer</a:t>
            </a:r>
            <a:r>
              <a:rPr sz="2000" b="1" spc="15" dirty="0">
                <a:latin typeface="Yu Gothic"/>
                <a:cs typeface="Yu Gothic"/>
              </a:rPr>
              <a:t>株式会社</a:t>
            </a:r>
            <a:endParaRPr sz="2000">
              <a:latin typeface="Yu Gothic"/>
              <a:cs typeface="Yu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6342" y="9615931"/>
            <a:ext cx="13868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Yu Gothic"/>
                <a:cs typeface="Yu Gothic"/>
              </a:rPr>
              <a:t>©</a:t>
            </a:r>
            <a:r>
              <a:rPr sz="1400" spc="-20" dirty="0">
                <a:latin typeface="Yu Gothic"/>
                <a:cs typeface="Yu Gothic"/>
              </a:rPr>
              <a:t> </a:t>
            </a:r>
            <a:r>
              <a:rPr sz="1400" spc="-10" dirty="0">
                <a:latin typeface="Yu Gothic"/>
                <a:cs typeface="Yu Gothic"/>
              </a:rPr>
              <a:t>jinjer</a:t>
            </a:r>
            <a:r>
              <a:rPr sz="1400" spc="10" dirty="0">
                <a:latin typeface="Yu Gothic"/>
                <a:cs typeface="Yu Gothic"/>
              </a:rPr>
              <a:t> </a:t>
            </a:r>
            <a:r>
              <a:rPr sz="1400" dirty="0">
                <a:latin typeface="Yu Gothic"/>
                <a:cs typeface="Yu Gothic"/>
              </a:rPr>
              <a:t>Co.,</a:t>
            </a:r>
            <a:r>
              <a:rPr sz="1400" spc="-55" dirty="0">
                <a:latin typeface="Yu Gothic"/>
                <a:cs typeface="Yu Gothic"/>
              </a:rPr>
              <a:t> </a:t>
            </a:r>
            <a:r>
              <a:rPr sz="1400" dirty="0">
                <a:latin typeface="Yu Gothic"/>
                <a:cs typeface="Yu Gothic"/>
              </a:rPr>
              <a:t>Ltd.</a:t>
            </a:r>
            <a:endParaRPr sz="14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18287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>
                <a:moveTo>
                  <a:pt x="0" y="0"/>
                </a:moveTo>
                <a:lnTo>
                  <a:pt x="6587998" y="0"/>
                </a:lnTo>
              </a:path>
            </a:pathLst>
          </a:custGeom>
          <a:ln w="2743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014" y="171144"/>
            <a:ext cx="661797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  <a:tabLst>
                <a:tab pos="1158875" algn="l"/>
                <a:tab pos="6604634" algn="l"/>
              </a:tabLst>
            </a:pPr>
            <a:r>
              <a:rPr spc="-5" dirty="0">
                <a:latin typeface="Times New Roman"/>
                <a:cs typeface="Times New Roman"/>
              </a:rPr>
              <a:t> 	</a:t>
            </a:r>
            <a:r>
              <a:rPr lang="ja-JP" altLang="en-US" spc="20" dirty="0">
                <a:latin typeface="Arial" panose="020B0604020202020204" pitchFamily="34" charset="0"/>
                <a:cs typeface="Arial" panose="020B0604020202020204" pitchFamily="34" charset="0"/>
              </a:rPr>
              <a:t>従業員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用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操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作マ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ニ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ュ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pc="20" dirty="0" err="1">
                <a:latin typeface="Arial" panose="020B0604020202020204" pitchFamily="34" charset="0"/>
                <a:cs typeface="Arial" panose="020B0604020202020204" pitchFamily="34" charset="0"/>
              </a:rPr>
              <a:t>ル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目次</a:t>
            </a:r>
            <a:r>
              <a:rPr spc="-10" dirty="0"/>
              <a:t>	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44065CC-9387-42BE-9CFA-FA6BC19216BC}"/>
              </a:ext>
            </a:extLst>
          </p:cNvPr>
          <p:cNvGrpSpPr/>
          <p:nvPr/>
        </p:nvGrpSpPr>
        <p:grpSpPr>
          <a:xfrm>
            <a:off x="325182" y="1120461"/>
            <a:ext cx="6304915" cy="1469023"/>
            <a:chOff x="246888" y="867264"/>
            <a:chExt cx="6304915" cy="1469023"/>
          </a:xfrm>
        </p:grpSpPr>
        <p:grpSp>
          <p:nvGrpSpPr>
            <p:cNvPr id="4" name="object 4"/>
            <p:cNvGrpSpPr/>
            <p:nvPr/>
          </p:nvGrpSpPr>
          <p:grpSpPr>
            <a:xfrm>
              <a:off x="246888" y="1001267"/>
              <a:ext cx="6304915" cy="429895"/>
              <a:chOff x="246888" y="1001267"/>
              <a:chExt cx="6304915" cy="42989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253746" y="1008125"/>
                <a:ext cx="201295" cy="416559"/>
              </a:xfrm>
              <a:custGeom>
                <a:avLst/>
                <a:gdLst/>
                <a:ahLst/>
                <a:cxnLst/>
                <a:rect l="l" t="t" r="r" b="b"/>
                <a:pathLst>
                  <a:path w="201295" h="416559">
                    <a:moveTo>
                      <a:pt x="201168" y="0"/>
                    </a:moveTo>
                    <a:lnTo>
                      <a:pt x="0" y="0"/>
                    </a:lnTo>
                    <a:lnTo>
                      <a:pt x="0" y="416051"/>
                    </a:lnTo>
                    <a:lnTo>
                      <a:pt x="201168" y="416051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2E549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253746" y="1008125"/>
                <a:ext cx="201295" cy="416559"/>
              </a:xfrm>
              <a:custGeom>
                <a:avLst/>
                <a:gdLst/>
                <a:ahLst/>
                <a:cxnLst/>
                <a:rect l="l" t="t" r="r" b="b"/>
                <a:pathLst>
                  <a:path w="201295" h="416559">
                    <a:moveTo>
                      <a:pt x="0" y="416051"/>
                    </a:moveTo>
                    <a:lnTo>
                      <a:pt x="201168" y="416051"/>
                    </a:lnTo>
                    <a:lnTo>
                      <a:pt x="201168" y="0"/>
                    </a:lnTo>
                    <a:lnTo>
                      <a:pt x="0" y="0"/>
                    </a:lnTo>
                    <a:lnTo>
                      <a:pt x="0" y="416051"/>
                    </a:lnTo>
                    <a:close/>
                  </a:path>
                </a:pathLst>
              </a:custGeom>
              <a:ln w="13716">
                <a:solidFill>
                  <a:srgbClr val="2E549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251460" y="1412747"/>
                <a:ext cx="63004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00470">
                    <a:moveTo>
                      <a:pt x="0" y="0"/>
                    </a:moveTo>
                    <a:lnTo>
                      <a:pt x="6299962" y="0"/>
                    </a:lnTo>
                  </a:path>
                </a:pathLst>
              </a:custGeom>
              <a:ln w="27432">
                <a:solidFill>
                  <a:srgbClr val="2E549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B314832C-6771-4C4B-922D-013FCD0988C2}"/>
                </a:ext>
              </a:extLst>
            </p:cNvPr>
            <p:cNvSpPr txBox="1"/>
            <p:nvPr/>
          </p:nvSpPr>
          <p:spPr>
            <a:xfrm>
              <a:off x="301752" y="867264"/>
              <a:ext cx="5307076" cy="509755"/>
            </a:xfrm>
            <a:prstGeom prst="rect">
              <a:avLst/>
            </a:prstGeom>
          </p:spPr>
          <p:txBody>
            <a:bodyPr vert="horz" wrap="square" lIns="0" tIns="139065" rIns="0" bIns="0" rtlCol="0">
              <a:spAutoFit/>
            </a:bodyPr>
            <a:lstStyle/>
            <a:p>
              <a:pPr marL="315595">
                <a:lnSpc>
                  <a:spcPct val="100000"/>
                </a:lnSpc>
                <a:spcBef>
                  <a:spcPts val="1095"/>
                </a:spcBef>
              </a:pPr>
              <a:r>
                <a:rPr sz="2400" b="1" dirty="0">
                  <a:solidFill>
                    <a:srgbClr val="2E5496"/>
                  </a:solidFill>
                  <a:latin typeface="Arial"/>
                  <a:cs typeface="Arial"/>
                </a:rPr>
                <a:t>1.</a:t>
              </a:r>
              <a:r>
                <a:rPr sz="2400" b="1" spc="-55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2400" b="1" spc="80" dirty="0">
                  <a:solidFill>
                    <a:srgbClr val="2E54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は</a:t>
              </a:r>
              <a:r>
                <a:rPr sz="2400" b="1" spc="45" dirty="0">
                  <a:solidFill>
                    <a:srgbClr val="2E54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じ</a:t>
              </a:r>
              <a:r>
                <a:rPr sz="2400" b="1" spc="10" dirty="0">
                  <a:solidFill>
                    <a:srgbClr val="2E54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めに</a:t>
              </a: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7E2BEFA9-6458-40A0-BD37-D91D18180963}"/>
                </a:ext>
              </a:extLst>
            </p:cNvPr>
            <p:cNvSpPr txBox="1"/>
            <p:nvPr/>
          </p:nvSpPr>
          <p:spPr>
            <a:xfrm>
              <a:off x="328993" y="1434309"/>
              <a:ext cx="5307076" cy="901978"/>
            </a:xfrm>
            <a:prstGeom prst="rect">
              <a:avLst/>
            </a:prstGeom>
          </p:spPr>
          <p:txBody>
            <a:bodyPr vert="horz" wrap="square" lIns="0" tIns="139065" rIns="0" bIns="0" rtlCol="0">
              <a:spAutoFit/>
            </a:bodyPr>
            <a:lstStyle/>
            <a:p>
              <a:pPr marL="353060" indent="-288925">
                <a:lnSpc>
                  <a:spcPct val="100000"/>
                </a:lnSpc>
                <a:spcBef>
                  <a:spcPts val="735"/>
                </a:spcBef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53060" algn="l"/>
                  <a:tab pos="353695" algn="l"/>
                  <a:tab pos="627380" algn="l"/>
                </a:tabLst>
              </a:pP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1	</a:t>
              </a:r>
              <a:r>
                <a:rPr sz="1400" spc="35" dirty="0" err="1">
                  <a:latin typeface="Arial" panose="020B0604020202020204" pitchFamily="34" charset="0"/>
                  <a:cs typeface="Arial" panose="020B0604020202020204" pitchFamily="34" charset="0"/>
                </a:rPr>
                <a:t>ジンジ</a:t>
              </a:r>
              <a:r>
                <a:rPr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ャーの推奨</a:t>
              </a:r>
              <a:r>
                <a:rPr sz="1400" spc="-35" dirty="0" err="1">
                  <a:latin typeface="Arial" panose="020B0604020202020204" pitchFamily="34" charset="0"/>
                  <a:cs typeface="Arial" panose="020B0604020202020204" pitchFamily="34" charset="0"/>
                </a:rPr>
                <a:t>環</a:t>
              </a:r>
              <a:r>
                <a:rPr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境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53060" indent="-288925">
                <a:lnSpc>
                  <a:spcPct val="100000"/>
                </a:lnSpc>
                <a:spcBef>
                  <a:spcPts val="735"/>
                </a:spcBef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53060" algn="l"/>
                  <a:tab pos="353695" algn="l"/>
                  <a:tab pos="627380" algn="l"/>
                </a:tabLst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    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アプリダウンロード方法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53060" indent="-288925">
                <a:lnSpc>
                  <a:spcPts val="2145"/>
                </a:lnSpc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53060" algn="l"/>
                  <a:tab pos="353695" algn="l"/>
                  <a:tab pos="627380" algn="l"/>
                </a:tabLst>
              </a:pP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sz="1400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sz="1400" spc="40" dirty="0" err="1">
                  <a:latin typeface="Arial" panose="020B0604020202020204" pitchFamily="34" charset="0"/>
                  <a:cs typeface="Arial" panose="020B0604020202020204" pitchFamily="34" charset="0"/>
                </a:rPr>
                <a:t>ログイ</a:t>
              </a:r>
              <a:r>
                <a:rPr sz="1400" spc="5" dirty="0" err="1">
                  <a:latin typeface="Arial" panose="020B0604020202020204" pitchFamily="34" charset="0"/>
                  <a:cs typeface="Arial" panose="020B0604020202020204" pitchFamily="34" charset="0"/>
                </a:rPr>
                <a:t>ン</a:t>
              </a:r>
              <a:r>
                <a:rPr lang="ja-JP" altLang="en-US" sz="1400" spc="5" dirty="0">
                  <a:latin typeface="Arial" panose="020B0604020202020204" pitchFamily="34" charset="0"/>
                  <a:cs typeface="Arial" panose="020B0604020202020204" pitchFamily="34" charset="0"/>
                </a:rPr>
                <a:t>方法</a:t>
              </a:r>
              <a:endParaRPr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117D0CA-523B-470E-9AEC-117D62D7DC18}"/>
              </a:ext>
            </a:extLst>
          </p:cNvPr>
          <p:cNvGrpSpPr/>
          <p:nvPr/>
        </p:nvGrpSpPr>
        <p:grpSpPr>
          <a:xfrm>
            <a:off x="267522" y="3151303"/>
            <a:ext cx="6304915" cy="1235865"/>
            <a:chOff x="196595" y="2729123"/>
            <a:chExt cx="6304915" cy="1235865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4849A5E4-DC5B-4747-B41A-40CE74D73C06}"/>
                </a:ext>
              </a:extLst>
            </p:cNvPr>
            <p:cNvSpPr txBox="1"/>
            <p:nvPr/>
          </p:nvSpPr>
          <p:spPr>
            <a:xfrm>
              <a:off x="354393" y="3303910"/>
              <a:ext cx="5307076" cy="661078"/>
            </a:xfrm>
            <a:prstGeom prst="rect">
              <a:avLst/>
            </a:prstGeom>
          </p:spPr>
          <p:txBody>
            <a:bodyPr vert="horz" wrap="square" lIns="0" tIns="139065" rIns="0" bIns="0" rtlCol="0">
              <a:spAutoFit/>
            </a:bodyPr>
            <a:lstStyle/>
            <a:p>
              <a:pPr marL="300990" indent="-288925">
                <a:lnSpc>
                  <a:spcPct val="100000"/>
                </a:lnSpc>
                <a:spcBef>
                  <a:spcPts val="695"/>
                </a:spcBef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00355" algn="l"/>
                  <a:tab pos="301625" algn="l"/>
                  <a:tab pos="574675" algn="l"/>
                </a:tabLst>
              </a:pP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　通知の確認方法（</a:t>
              </a: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en-US" altLang="ja-JP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00990" indent="-288925">
                <a:lnSpc>
                  <a:spcPct val="100000"/>
                </a:lnSpc>
                <a:spcBef>
                  <a:spcPts val="695"/>
                </a:spcBef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00355" algn="l"/>
                  <a:tab pos="301625" algn="l"/>
                  <a:tab pos="574675" algn="l"/>
                </a:tabLst>
              </a:pP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　通知の確認方法（スマートフォンアプリ）</a:t>
              </a:r>
              <a:endParaRPr lang="en-US" altLang="ja-JP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88F39EC-87DC-4EB2-8EAC-0B095C2237D2}"/>
                </a:ext>
              </a:extLst>
            </p:cNvPr>
            <p:cNvGrpSpPr/>
            <p:nvPr/>
          </p:nvGrpSpPr>
          <p:grpSpPr>
            <a:xfrm>
              <a:off x="196595" y="2729123"/>
              <a:ext cx="6304915" cy="509755"/>
              <a:chOff x="196595" y="2729123"/>
              <a:chExt cx="6304915" cy="509755"/>
            </a:xfrm>
          </p:grpSpPr>
          <p:grpSp>
            <p:nvGrpSpPr>
              <p:cNvPr id="8" name="object 8"/>
              <p:cNvGrpSpPr/>
              <p:nvPr/>
            </p:nvGrpSpPr>
            <p:grpSpPr>
              <a:xfrm>
                <a:off x="196595" y="2807207"/>
                <a:ext cx="6304915" cy="429895"/>
                <a:chOff x="196595" y="2807207"/>
                <a:chExt cx="6304915" cy="429895"/>
              </a:xfrm>
            </p:grpSpPr>
            <p:sp>
              <p:nvSpPr>
                <p:cNvPr id="9" name="object 9"/>
                <p:cNvSpPr/>
                <p:nvPr/>
              </p:nvSpPr>
              <p:spPr>
                <a:xfrm>
                  <a:off x="203453" y="2814065"/>
                  <a:ext cx="196850" cy="4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0" h="416560">
                      <a:moveTo>
                        <a:pt x="196596" y="0"/>
                      </a:moveTo>
                      <a:lnTo>
                        <a:pt x="0" y="0"/>
                      </a:lnTo>
                      <a:lnTo>
                        <a:pt x="0" y="416051"/>
                      </a:lnTo>
                      <a:lnTo>
                        <a:pt x="196596" y="416051"/>
                      </a:lnTo>
                      <a:lnTo>
                        <a:pt x="196596" y="0"/>
                      </a:lnTo>
                      <a:close/>
                    </a:path>
                  </a:pathLst>
                </a:custGeom>
                <a:solidFill>
                  <a:srgbClr val="2E549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10"/>
                <p:cNvSpPr/>
                <p:nvPr/>
              </p:nvSpPr>
              <p:spPr>
                <a:xfrm>
                  <a:off x="203453" y="2814065"/>
                  <a:ext cx="196850" cy="4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0" h="416560">
                      <a:moveTo>
                        <a:pt x="0" y="416051"/>
                      </a:moveTo>
                      <a:lnTo>
                        <a:pt x="196596" y="416051"/>
                      </a:lnTo>
                      <a:lnTo>
                        <a:pt x="196596" y="0"/>
                      </a:lnTo>
                      <a:lnTo>
                        <a:pt x="0" y="0"/>
                      </a:lnTo>
                      <a:lnTo>
                        <a:pt x="0" y="416051"/>
                      </a:lnTo>
                      <a:close/>
                    </a:path>
                  </a:pathLst>
                </a:custGeom>
                <a:ln w="13716">
                  <a:solidFill>
                    <a:srgbClr val="2E549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1"/>
                <p:cNvSpPr/>
                <p:nvPr/>
              </p:nvSpPr>
              <p:spPr>
                <a:xfrm>
                  <a:off x="201167" y="3214115"/>
                  <a:ext cx="63004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0470">
                      <a:moveTo>
                        <a:pt x="0" y="0"/>
                      </a:moveTo>
                      <a:lnTo>
                        <a:pt x="6299962" y="0"/>
                      </a:lnTo>
                    </a:path>
                  </a:pathLst>
                </a:custGeom>
                <a:ln w="27432">
                  <a:solidFill>
                    <a:srgbClr val="2E549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308F88DD-158E-4A5A-959B-82DCAEF6EF6C}"/>
                  </a:ext>
                </a:extLst>
              </p:cNvPr>
              <p:cNvSpPr txBox="1"/>
              <p:nvPr/>
            </p:nvSpPr>
            <p:spPr>
              <a:xfrm>
                <a:off x="301878" y="2729123"/>
                <a:ext cx="5307076" cy="509755"/>
              </a:xfrm>
              <a:prstGeom prst="rect">
                <a:avLst/>
              </a:prstGeom>
            </p:spPr>
            <p:txBody>
              <a:bodyPr vert="horz" wrap="square" lIns="0" tIns="139065" rIns="0" bIns="0" rtlCol="0">
                <a:spAutoFit/>
              </a:bodyPr>
              <a:lstStyle/>
              <a:p>
                <a:pPr marL="263525">
                  <a:lnSpc>
                    <a:spcPct val="100000"/>
                  </a:lnSpc>
                  <a:spcBef>
                    <a:spcPts val="5"/>
                  </a:spcBef>
                </a:pPr>
                <a:r>
                  <a:rPr sz="2400" b="1" dirty="0">
                    <a:solidFill>
                      <a:srgbClr val="2E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</a:t>
                </a:r>
                <a:r>
                  <a:rPr sz="2400" b="1" spc="-65" dirty="0">
                    <a:solidFill>
                      <a:srgbClr val="2E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ja-JP" altLang="en-US" sz="2400" b="1" spc="-65" dirty="0">
                    <a:solidFill>
                      <a:srgbClr val="2E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通知の確認方法　</a:t>
                </a:r>
                <a:endParaRPr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object 12">
            <a:extLst>
              <a:ext uri="{FF2B5EF4-FFF2-40B4-BE49-F238E27FC236}">
                <a16:creationId xmlns:a16="http://schemas.microsoft.com/office/drawing/2014/main" id="{31F52831-9AEE-4D09-A489-CE59D947A05A}"/>
              </a:ext>
            </a:extLst>
          </p:cNvPr>
          <p:cNvSpPr txBox="1"/>
          <p:nvPr/>
        </p:nvSpPr>
        <p:spPr>
          <a:xfrm>
            <a:off x="329754" y="7140450"/>
            <a:ext cx="6131560" cy="1533753"/>
          </a:xfrm>
          <a:prstGeom prst="rect">
            <a:avLst/>
          </a:prstGeom>
          <a:ln w="27431">
            <a:solidFill>
              <a:srgbClr val="EC7C3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760"/>
              </a:spcBef>
            </a:pPr>
            <a:r>
              <a:rPr sz="1400" b="1" spc="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ご注意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>
              <a:lnSpc>
                <a:spcPct val="100000"/>
              </a:lnSpc>
              <a:spcBef>
                <a:spcPts val="660"/>
              </a:spcBef>
            </a:pPr>
            <a:r>
              <a:rPr sz="14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管理者設</a:t>
            </a:r>
            <a:r>
              <a:rPr sz="14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定</a:t>
            </a:r>
            <a:r>
              <a:rPr sz="14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により、マニュ</a:t>
            </a:r>
            <a:r>
              <a:rPr sz="1400" spc="-4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4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ルの画像と実際の</a:t>
            </a:r>
            <a:r>
              <a:rPr sz="1400" spc="-4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画</a:t>
            </a:r>
            <a:r>
              <a:rPr sz="14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面表示</a:t>
            </a:r>
            <a:r>
              <a:rPr sz="1400" spc="-4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sz="14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異なる場合が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>
              <a:lnSpc>
                <a:spcPct val="100000"/>
              </a:lnSpc>
              <a:spcBef>
                <a:spcPts val="695"/>
              </a:spcBef>
            </a:pPr>
            <a:r>
              <a:rPr sz="1400" spc="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ございま</a:t>
            </a:r>
            <a:r>
              <a:rPr sz="1400" spc="-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400" spc="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>
              <a:lnSpc>
                <a:spcPct val="100000"/>
              </a:lnSpc>
              <a:spcBef>
                <a:spcPts val="665"/>
              </a:spcBef>
            </a:pPr>
            <a:r>
              <a:rPr sz="14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ご不明な点がありましたら</a:t>
            </a:r>
            <a:r>
              <a:rPr sz="1400" spc="-35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管</a:t>
            </a:r>
            <a:r>
              <a:rPr sz="14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理者ま</a:t>
            </a:r>
            <a:r>
              <a:rPr sz="1400" spc="-25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</a:t>
            </a:r>
            <a:r>
              <a:rPr sz="14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お問い合</a:t>
            </a:r>
            <a:r>
              <a:rPr sz="1400" spc="-4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わ</a:t>
            </a:r>
            <a:r>
              <a:rPr sz="14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せくだ</a:t>
            </a:r>
            <a:r>
              <a:rPr sz="1400" spc="-4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さ</a:t>
            </a:r>
            <a:r>
              <a:rPr sz="1400" dirty="0" err="1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40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1400" dirty="0">
              <a:solidFill>
                <a:srgbClr val="3A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>
              <a:lnSpc>
                <a:spcPct val="100000"/>
              </a:lnSpc>
              <a:spcBef>
                <a:spcPts val="665"/>
              </a:spcBef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12F7382-00C4-4F9A-A079-3D235BE203F0}"/>
              </a:ext>
            </a:extLst>
          </p:cNvPr>
          <p:cNvGrpSpPr/>
          <p:nvPr/>
        </p:nvGrpSpPr>
        <p:grpSpPr>
          <a:xfrm>
            <a:off x="325309" y="4982766"/>
            <a:ext cx="6304915" cy="1297271"/>
            <a:chOff x="196595" y="2667717"/>
            <a:chExt cx="6304915" cy="1297271"/>
          </a:xfrm>
        </p:grpSpPr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1C8E0E46-421B-43BB-8F33-F868D3CD1D4D}"/>
                </a:ext>
              </a:extLst>
            </p:cNvPr>
            <p:cNvSpPr txBox="1"/>
            <p:nvPr/>
          </p:nvSpPr>
          <p:spPr>
            <a:xfrm>
              <a:off x="354393" y="3303910"/>
              <a:ext cx="5307076" cy="661078"/>
            </a:xfrm>
            <a:prstGeom prst="rect">
              <a:avLst/>
            </a:prstGeom>
          </p:spPr>
          <p:txBody>
            <a:bodyPr vert="horz" wrap="square" lIns="0" tIns="139065" rIns="0" bIns="0" rtlCol="0">
              <a:spAutoFit/>
            </a:bodyPr>
            <a:lstStyle/>
            <a:p>
              <a:pPr marL="300990" indent="-288925">
                <a:lnSpc>
                  <a:spcPct val="100000"/>
                </a:lnSpc>
                <a:spcBef>
                  <a:spcPts val="695"/>
                </a:spcBef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00355" algn="l"/>
                  <a:tab pos="301625" algn="l"/>
                  <a:tab pos="574675" algn="l"/>
                </a:tabLst>
              </a:pP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　承認方法（</a:t>
              </a: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）</a:t>
              </a:r>
              <a:endParaRPr lang="en-US" altLang="ja-JP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00990" indent="-288925">
                <a:lnSpc>
                  <a:spcPct val="100000"/>
                </a:lnSpc>
                <a:spcBef>
                  <a:spcPts val="695"/>
                </a:spcBef>
                <a:buClr>
                  <a:srgbClr val="3E3E3E"/>
                </a:buClr>
                <a:buSzPct val="128571"/>
                <a:buFont typeface="Malgun Gothic"/>
                <a:buChar char="-"/>
                <a:tabLst>
                  <a:tab pos="300355" algn="l"/>
                  <a:tab pos="301625" algn="l"/>
                  <a:tab pos="574675" algn="l"/>
                </a:tabLst>
              </a:pPr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ja-JP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　承認方法（スマートフォンアプリ）</a:t>
              </a:r>
              <a:endParaRPr lang="en-US" altLang="ja-JP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2AFEF752-CD1E-435B-9121-865464B72571}"/>
                </a:ext>
              </a:extLst>
            </p:cNvPr>
            <p:cNvGrpSpPr/>
            <p:nvPr/>
          </p:nvGrpSpPr>
          <p:grpSpPr>
            <a:xfrm>
              <a:off x="196595" y="2667717"/>
              <a:ext cx="6304915" cy="879087"/>
              <a:chOff x="196595" y="2667717"/>
              <a:chExt cx="6304915" cy="879087"/>
            </a:xfrm>
          </p:grpSpPr>
          <p:grpSp>
            <p:nvGrpSpPr>
              <p:cNvPr id="42" name="object 8">
                <a:extLst>
                  <a:ext uri="{FF2B5EF4-FFF2-40B4-BE49-F238E27FC236}">
                    <a16:creationId xmlns:a16="http://schemas.microsoft.com/office/drawing/2014/main" id="{47262A8A-56A8-4054-B55E-1C1A30ABD829}"/>
                  </a:ext>
                </a:extLst>
              </p:cNvPr>
              <p:cNvGrpSpPr/>
              <p:nvPr/>
            </p:nvGrpSpPr>
            <p:grpSpPr>
              <a:xfrm>
                <a:off x="196595" y="2807207"/>
                <a:ext cx="6304915" cy="429895"/>
                <a:chOff x="196595" y="2807207"/>
                <a:chExt cx="6304915" cy="429895"/>
              </a:xfrm>
            </p:grpSpPr>
            <p:sp>
              <p:nvSpPr>
                <p:cNvPr id="44" name="object 9">
                  <a:extLst>
                    <a:ext uri="{FF2B5EF4-FFF2-40B4-BE49-F238E27FC236}">
                      <a16:creationId xmlns:a16="http://schemas.microsoft.com/office/drawing/2014/main" id="{46428217-B79E-4B2B-96C6-EC8A016EEA5E}"/>
                    </a:ext>
                  </a:extLst>
                </p:cNvPr>
                <p:cNvSpPr/>
                <p:nvPr/>
              </p:nvSpPr>
              <p:spPr>
                <a:xfrm>
                  <a:off x="203453" y="2814065"/>
                  <a:ext cx="196850" cy="4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0" h="416560">
                      <a:moveTo>
                        <a:pt x="196596" y="0"/>
                      </a:moveTo>
                      <a:lnTo>
                        <a:pt x="0" y="0"/>
                      </a:lnTo>
                      <a:lnTo>
                        <a:pt x="0" y="416051"/>
                      </a:lnTo>
                      <a:lnTo>
                        <a:pt x="196596" y="416051"/>
                      </a:lnTo>
                      <a:lnTo>
                        <a:pt x="196596" y="0"/>
                      </a:lnTo>
                      <a:close/>
                    </a:path>
                  </a:pathLst>
                </a:custGeom>
                <a:solidFill>
                  <a:srgbClr val="2E549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10">
                  <a:extLst>
                    <a:ext uri="{FF2B5EF4-FFF2-40B4-BE49-F238E27FC236}">
                      <a16:creationId xmlns:a16="http://schemas.microsoft.com/office/drawing/2014/main" id="{D53BDB1F-4948-4622-AF7C-E8F8E4411CC0}"/>
                    </a:ext>
                  </a:extLst>
                </p:cNvPr>
                <p:cNvSpPr/>
                <p:nvPr/>
              </p:nvSpPr>
              <p:spPr>
                <a:xfrm>
                  <a:off x="203453" y="2814065"/>
                  <a:ext cx="196850" cy="4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50" h="416560">
                      <a:moveTo>
                        <a:pt x="0" y="416051"/>
                      </a:moveTo>
                      <a:lnTo>
                        <a:pt x="196596" y="416051"/>
                      </a:lnTo>
                      <a:lnTo>
                        <a:pt x="196596" y="0"/>
                      </a:lnTo>
                      <a:lnTo>
                        <a:pt x="0" y="0"/>
                      </a:lnTo>
                      <a:lnTo>
                        <a:pt x="0" y="416051"/>
                      </a:lnTo>
                      <a:close/>
                    </a:path>
                  </a:pathLst>
                </a:custGeom>
                <a:ln w="13716">
                  <a:solidFill>
                    <a:srgbClr val="2E549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11">
                  <a:extLst>
                    <a:ext uri="{FF2B5EF4-FFF2-40B4-BE49-F238E27FC236}">
                      <a16:creationId xmlns:a16="http://schemas.microsoft.com/office/drawing/2014/main" id="{2ACC022B-A788-4DE4-B2D3-8B84E755EE6A}"/>
                    </a:ext>
                  </a:extLst>
                </p:cNvPr>
                <p:cNvSpPr/>
                <p:nvPr/>
              </p:nvSpPr>
              <p:spPr>
                <a:xfrm>
                  <a:off x="201167" y="3214115"/>
                  <a:ext cx="63004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0470">
                      <a:moveTo>
                        <a:pt x="0" y="0"/>
                      </a:moveTo>
                      <a:lnTo>
                        <a:pt x="6299962" y="0"/>
                      </a:lnTo>
                    </a:path>
                  </a:pathLst>
                </a:custGeom>
                <a:ln w="27432">
                  <a:solidFill>
                    <a:srgbClr val="2E549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id="{9A4521C3-8B70-43A2-A580-D1C0A136FDD2}"/>
                  </a:ext>
                </a:extLst>
              </p:cNvPr>
              <p:cNvSpPr txBox="1"/>
              <p:nvPr/>
            </p:nvSpPr>
            <p:spPr>
              <a:xfrm>
                <a:off x="301752" y="2667717"/>
                <a:ext cx="5307076" cy="879087"/>
              </a:xfrm>
              <a:prstGeom prst="rect">
                <a:avLst/>
              </a:prstGeom>
            </p:spPr>
            <p:txBody>
              <a:bodyPr vert="horz" wrap="square" lIns="0" tIns="139065" rIns="0" bIns="0" rtlCol="0">
                <a:spAutoFit/>
              </a:bodyPr>
              <a:lstStyle/>
              <a:p>
                <a:pPr marL="263525">
                  <a:lnSpc>
                    <a:spcPct val="100000"/>
                  </a:lnSpc>
                  <a:spcBef>
                    <a:spcPts val="5"/>
                  </a:spcBef>
                </a:pPr>
                <a:r>
                  <a:rPr lang="en-US" altLang="ja-JP" sz="2400" b="1" dirty="0">
                    <a:solidFill>
                      <a:srgbClr val="2E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ja-JP" altLang="en-US" sz="2400" b="1" spc="-65" dirty="0">
                    <a:solidFill>
                      <a:srgbClr val="2E549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承認方法</a:t>
                </a:r>
              </a:p>
              <a:p>
                <a:pPr marL="263525">
                  <a:lnSpc>
                    <a:spcPct val="100000"/>
                  </a:lnSpc>
                  <a:spcBef>
                    <a:spcPts val="5"/>
                  </a:spcBef>
                </a:pPr>
                <a:endParaRPr lang="ja-JP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5917" y="9463556"/>
            <a:ext cx="12274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latin typeface="Microsoft Sans Serif"/>
                <a:cs typeface="Microsoft Sans Serif"/>
              </a:rPr>
              <a:t>©jinjer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Co.,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Ltd.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05271"/>
            <a:ext cx="6858000" cy="430225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73736" y="4983479"/>
            <a:ext cx="6516370" cy="45720"/>
          </a:xfrm>
          <a:custGeom>
            <a:avLst/>
            <a:gdLst/>
            <a:ahLst/>
            <a:cxnLst/>
            <a:rect l="l" t="t" r="r" b="b"/>
            <a:pathLst>
              <a:path w="6516370" h="45720">
                <a:moveTo>
                  <a:pt x="0" y="0"/>
                </a:moveTo>
                <a:lnTo>
                  <a:pt x="6515989" y="0"/>
                </a:lnTo>
              </a:path>
              <a:path w="6516370" h="45720">
                <a:moveTo>
                  <a:pt x="0" y="45720"/>
                </a:moveTo>
                <a:lnTo>
                  <a:pt x="6515989" y="45720"/>
                </a:lnTo>
              </a:path>
            </a:pathLst>
          </a:custGeom>
          <a:ln w="18288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820" y="5275021"/>
            <a:ext cx="607314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95"/>
              </a:lnSpc>
              <a:spcBef>
                <a:spcPts val="95"/>
              </a:spcBef>
            </a:pPr>
            <a:r>
              <a:rPr lang="ja-JP" altLang="en-US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ジンジャーの利用にあたり、推奨する動作環境や基本操作に</a:t>
            </a:r>
            <a:br>
              <a:rPr lang="en-US" altLang="ja-JP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ついて説明いたします。</a:t>
            </a:r>
            <a:endParaRPr lang="en-US" altLang="ja-JP" spc="-1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95"/>
              </a:lnSpc>
              <a:spcBef>
                <a:spcPts val="95"/>
              </a:spcBef>
            </a:pPr>
            <a:endParaRPr lang="en-US" spc="-10" dirty="0">
              <a:solidFill>
                <a:srgbClr val="3E3E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795"/>
              </a:lnSpc>
              <a:spcBef>
                <a:spcPts val="95"/>
              </a:spcBef>
            </a:pPr>
            <a:r>
              <a:rPr lang="ja-JP" altLang="en-US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ご利用の際には、必ずお読みください。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fld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638" y="3864683"/>
            <a:ext cx="73279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800" b="1" spc="5" dirty="0">
                <a:solidFill>
                  <a:srgbClr val="2E5496"/>
                </a:solidFill>
                <a:latin typeface="Arial"/>
                <a:cs typeface="Arial"/>
              </a:rPr>
              <a:t>1</a:t>
            </a:r>
            <a:endParaRPr sz="8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0200" y="4301776"/>
            <a:ext cx="2479040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u="none" spc="25" dirty="0">
                <a:latin typeface="Arial" panose="020B0604020202020204" pitchFamily="34" charset="0"/>
                <a:cs typeface="Arial" panose="020B0604020202020204" pitchFamily="34" charset="0"/>
              </a:rPr>
              <a:t>はじめに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107441"/>
            <a:ext cx="788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000" b="1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5</a:t>
            </a:fld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8408" y="272872"/>
            <a:ext cx="380149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ジン</a:t>
            </a:r>
            <a:r>
              <a:rPr u="none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</a:t>
            </a:r>
            <a:r>
              <a:rPr u="none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ャ</a:t>
            </a:r>
            <a:r>
              <a:rPr u="none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u="none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の推</a:t>
            </a:r>
            <a:r>
              <a:rPr u="none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奨</a:t>
            </a:r>
            <a:r>
              <a:rPr u="none" spc="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環</a:t>
            </a:r>
            <a:r>
              <a:rPr u="none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195" y="4516577"/>
            <a:ext cx="5893435" cy="1672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デ</a:t>
            </a:r>
            <a:r>
              <a:rPr sz="1200" b="1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ィ</a:t>
            </a:r>
            <a:r>
              <a:rPr sz="1200" b="1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ス</a:t>
            </a:r>
            <a:r>
              <a:rPr sz="1200" b="1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200" b="1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レ</a:t>
            </a:r>
            <a:r>
              <a:rPr sz="1200" b="1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200" b="1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表</a:t>
            </a:r>
            <a:r>
              <a:rPr sz="1200" b="1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示</a:t>
            </a:r>
            <a:r>
              <a:rPr sz="1200" b="1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sz="1200" b="1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つ</a:t>
            </a:r>
            <a:r>
              <a:rPr sz="1200" b="1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いて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 dirty="0">
              <a:latin typeface="Microsoft YaHei UI"/>
              <a:cs typeface="Microsoft YaHei UI"/>
            </a:endParaRPr>
          </a:p>
          <a:p>
            <a:pPr marL="12700" marR="5080">
              <a:lnSpc>
                <a:spcPct val="104299"/>
              </a:lnSpc>
            </a:pPr>
            <a:r>
              <a:rPr sz="1100" spc="2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本体の項目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ズを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拡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大し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り、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ブ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ラウ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ザ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上で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ズ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ーム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サ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イズ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変更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し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たり</a:t>
            </a:r>
            <a:r>
              <a:rPr sz="1100" spc="7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ると、 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ジ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ンジ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ャ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ーの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画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面が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常に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表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示さ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れ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ない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能性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あり</a:t>
            </a:r>
            <a:r>
              <a:rPr sz="1100" spc="6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1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例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文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字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化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け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し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て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し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う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打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刻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ボ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タ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表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示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さ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れ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な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等）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 dirty="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296920" algn="l"/>
                <a:tab pos="4669790" algn="l"/>
              </a:tabLst>
            </a:pPr>
            <a:r>
              <a:rPr sz="1100" spc="65" dirty="0">
                <a:solidFill>
                  <a:srgbClr val="3E3E3E"/>
                </a:solidFill>
                <a:latin typeface="MS Gothic"/>
                <a:cs typeface="MS Gothic"/>
              </a:rPr>
              <a:t>ディスプレ</a:t>
            </a:r>
            <a:r>
              <a:rPr sz="1100" spc="35" dirty="0">
                <a:solidFill>
                  <a:srgbClr val="3E3E3E"/>
                </a:solidFill>
                <a:latin typeface="MS Gothic"/>
                <a:cs typeface="MS Gothic"/>
              </a:rPr>
              <a:t>イの</a:t>
            </a:r>
            <a:r>
              <a:rPr sz="1100" spc="65" dirty="0">
                <a:solidFill>
                  <a:srgbClr val="3E3E3E"/>
                </a:solidFill>
                <a:latin typeface="MS Gothic"/>
                <a:cs typeface="MS Gothic"/>
              </a:rPr>
              <a:t>表</a:t>
            </a:r>
            <a:r>
              <a:rPr sz="1100" spc="35" dirty="0">
                <a:solidFill>
                  <a:srgbClr val="3E3E3E"/>
                </a:solidFill>
                <a:latin typeface="MS Gothic"/>
                <a:cs typeface="MS Gothic"/>
              </a:rPr>
              <a:t>示が</a:t>
            </a:r>
            <a:r>
              <a:rPr sz="1100" spc="65" dirty="0">
                <a:solidFill>
                  <a:srgbClr val="3E3E3E"/>
                </a:solidFill>
                <a:latin typeface="MS Gothic"/>
                <a:cs typeface="MS Gothic"/>
              </a:rPr>
              <a:t>常</a:t>
            </a:r>
            <a:r>
              <a:rPr sz="1100" spc="35" dirty="0">
                <a:solidFill>
                  <a:srgbClr val="3E3E3E"/>
                </a:solidFill>
                <a:latin typeface="MS Gothic"/>
                <a:cs typeface="MS Gothic"/>
              </a:rPr>
              <a:t>に「</a:t>
            </a:r>
            <a:r>
              <a:rPr sz="1100" spc="65" dirty="0">
                <a:solidFill>
                  <a:srgbClr val="3E3E3E"/>
                </a:solidFill>
                <a:latin typeface="MS Gothic"/>
                <a:cs typeface="MS Gothic"/>
              </a:rPr>
              <a:t>項</a:t>
            </a:r>
            <a:r>
              <a:rPr sz="1100" spc="35" dirty="0">
                <a:solidFill>
                  <a:srgbClr val="3E3E3E"/>
                </a:solidFill>
                <a:latin typeface="MS Gothic"/>
                <a:cs typeface="MS Gothic"/>
              </a:rPr>
              <a:t>目サ</a:t>
            </a:r>
            <a:r>
              <a:rPr sz="1100" spc="65" dirty="0">
                <a:solidFill>
                  <a:srgbClr val="3E3E3E"/>
                </a:solidFill>
                <a:latin typeface="MS Gothic"/>
                <a:cs typeface="MS Gothic"/>
              </a:rPr>
              <a:t>イ</a:t>
            </a:r>
            <a:r>
              <a:rPr sz="1100" spc="60" dirty="0">
                <a:solidFill>
                  <a:srgbClr val="3E3E3E"/>
                </a:solidFill>
                <a:latin typeface="MS Gothic"/>
                <a:cs typeface="MS Gothic"/>
              </a:rPr>
              <a:t>ズ</a:t>
            </a:r>
            <a:r>
              <a:rPr sz="1100" spc="5" dirty="0">
                <a:solidFill>
                  <a:srgbClr val="3E3E3E"/>
                </a:solidFill>
                <a:latin typeface="Microsoft Sans Serif"/>
                <a:cs typeface="Microsoft Sans Serif"/>
              </a:rPr>
              <a:t>100</a:t>
            </a:r>
            <a:r>
              <a:rPr sz="1100" spc="30" dirty="0">
                <a:solidFill>
                  <a:srgbClr val="3E3E3E"/>
                </a:solidFill>
                <a:latin typeface="Microsoft Sans Serif"/>
                <a:cs typeface="Microsoft Sans Serif"/>
              </a:rPr>
              <a:t>%</a:t>
            </a:r>
            <a:r>
              <a:rPr sz="1100" dirty="0">
                <a:solidFill>
                  <a:srgbClr val="3E3E3E"/>
                </a:solidFill>
                <a:latin typeface="Microsoft Sans Serif"/>
                <a:cs typeface="Microsoft Sans Serif"/>
              </a:rPr>
              <a:t>	</a:t>
            </a:r>
            <a:r>
              <a:rPr sz="1100" spc="70" dirty="0">
                <a:solidFill>
                  <a:srgbClr val="3E3E3E"/>
                </a:solidFill>
                <a:latin typeface="MS Gothic"/>
                <a:cs typeface="MS Gothic"/>
              </a:rPr>
              <a:t>解像度</a:t>
            </a:r>
            <a:r>
              <a:rPr sz="1100" spc="5" dirty="0">
                <a:solidFill>
                  <a:srgbClr val="3E3E3E"/>
                </a:solidFill>
                <a:latin typeface="Microsoft Sans Serif"/>
                <a:cs typeface="Microsoft Sans Serif"/>
              </a:rPr>
              <a:t>1920</a:t>
            </a:r>
            <a:r>
              <a:rPr sz="1100" spc="10" dirty="0">
                <a:solidFill>
                  <a:srgbClr val="3E3E3E"/>
                </a:solidFill>
                <a:latin typeface="Microsoft Sans Serif"/>
                <a:cs typeface="Microsoft Sans Serif"/>
              </a:rPr>
              <a:t>×</a:t>
            </a:r>
            <a:r>
              <a:rPr sz="1100" spc="5" dirty="0">
                <a:solidFill>
                  <a:srgbClr val="3E3E3E"/>
                </a:solidFill>
                <a:latin typeface="Microsoft Sans Serif"/>
                <a:cs typeface="Microsoft Sans Serif"/>
              </a:rPr>
              <a:t>108</a:t>
            </a:r>
            <a:r>
              <a:rPr sz="1100" spc="20" dirty="0">
                <a:solidFill>
                  <a:srgbClr val="3E3E3E"/>
                </a:solidFill>
                <a:latin typeface="Microsoft Sans Serif"/>
                <a:cs typeface="Microsoft Sans Serif"/>
              </a:rPr>
              <a:t>0</a:t>
            </a:r>
            <a:r>
              <a:rPr sz="1100" dirty="0">
                <a:solidFill>
                  <a:srgbClr val="3E3E3E"/>
                </a:solidFill>
                <a:latin typeface="Microsoft Sans Serif"/>
                <a:cs typeface="Microsoft Sans Serif"/>
              </a:rPr>
              <a:t>	</a:t>
            </a:r>
            <a:r>
              <a:rPr sz="1100" spc="70" dirty="0">
                <a:solidFill>
                  <a:srgbClr val="3E3E3E"/>
                </a:solidFill>
                <a:latin typeface="MS Gothic"/>
                <a:cs typeface="MS Gothic"/>
              </a:rPr>
              <a:t>ズーム</a:t>
            </a:r>
            <a:r>
              <a:rPr sz="1100" spc="5" dirty="0">
                <a:solidFill>
                  <a:srgbClr val="3E3E3E"/>
                </a:solidFill>
                <a:latin typeface="Microsoft Sans Serif"/>
                <a:cs typeface="Microsoft Sans Serif"/>
              </a:rPr>
              <a:t>100%</a:t>
            </a:r>
            <a:r>
              <a:rPr sz="1100" spc="35" dirty="0">
                <a:solidFill>
                  <a:srgbClr val="3E3E3E"/>
                </a:solidFill>
                <a:latin typeface="MS Gothic"/>
                <a:cs typeface="MS Gothic"/>
              </a:rPr>
              <a:t>」</a:t>
            </a:r>
            <a:endParaRPr sz="1100" dirty="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な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っ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て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か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認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く</a:t>
            </a:r>
            <a:r>
              <a:rPr sz="1100" spc="-1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だ</a:t>
            </a:r>
            <a:r>
              <a:rPr sz="1100" spc="2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さ</a:t>
            </a:r>
            <a:r>
              <a:rPr sz="1100" spc="-1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MS Gothic"/>
              <a:cs typeface="MS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759" y="1046987"/>
            <a:ext cx="6126480" cy="1232773"/>
          </a:xfrm>
          <a:prstGeom prst="rect">
            <a:avLst/>
          </a:prstGeom>
          <a:ln w="9144">
            <a:solidFill>
              <a:srgbClr val="EC7C30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15"/>
              </a:spcBef>
            </a:pPr>
            <a:r>
              <a:rPr sz="1200" b="1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</a:t>
            </a:r>
            <a:r>
              <a:rPr sz="1200" b="1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注意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35"/>
              </a:spcBef>
            </a:pP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推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奨環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境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外で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も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利用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で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きる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場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合が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あ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りま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が、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全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機能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正常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動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作は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証し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か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ねま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 marR="8890">
              <a:lnSpc>
                <a:spcPct val="146100"/>
              </a:lnSpc>
              <a:spcBef>
                <a:spcPts val="5"/>
              </a:spcBef>
            </a:pPr>
            <a:r>
              <a:rPr sz="1100" spc="3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ッ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プデ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トが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終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了し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端末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、推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奨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環境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対象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外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とな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り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ます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ご了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承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くだ</a:t>
            </a:r>
            <a:r>
              <a:rPr sz="1100" spc="7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さ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い。 </a:t>
            </a:r>
            <a:br>
              <a:rPr lang="en-US"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利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用環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境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を満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して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ても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端末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利用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環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境の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組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み合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わ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せに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よ</a:t>
            </a:r>
            <a:r>
              <a:rPr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って</a:t>
            </a:r>
            <a:r>
              <a:rPr sz="1100" spc="6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lang="ja-JP" altLang="en-US"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br>
              <a:rPr lang="en-US" altLang="ja-JP" sz="1100" spc="3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100" spc="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</a:t>
            </a:r>
            <a:r>
              <a:rPr sz="11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常</a:t>
            </a:r>
            <a:r>
              <a:rPr sz="1100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sz="1100" spc="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動</a:t>
            </a:r>
            <a:r>
              <a:rPr sz="11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sz="1100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し</a:t>
            </a:r>
            <a:r>
              <a:rPr sz="1100" spc="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な</a:t>
            </a:r>
            <a:r>
              <a:rPr sz="11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</a:t>
            </a:r>
            <a:r>
              <a:rPr sz="1100" spc="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能</a:t>
            </a:r>
            <a:r>
              <a:rPr sz="11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性</a:t>
            </a:r>
            <a:r>
              <a:rPr sz="1100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</a:t>
            </a:r>
            <a:r>
              <a:rPr sz="1100" spc="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ご</a:t>
            </a:r>
            <a:r>
              <a:rPr sz="11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ざ</a:t>
            </a:r>
            <a:r>
              <a:rPr sz="1100" spc="-15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2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100" spc="-10" dirty="0">
                <a:solidFill>
                  <a:srgbClr val="3A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す。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02735" y="2720712"/>
            <a:ext cx="2889885" cy="151323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810"/>
              </a:spcBef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100" spc="30" dirty="0" err="1">
                <a:latin typeface="Arial" panose="020B0604020202020204" pitchFamily="34" charset="0"/>
                <a:cs typeface="Arial" panose="020B0604020202020204" pitchFamily="34" charset="0"/>
              </a:rPr>
              <a:t>OS：</a:t>
            </a:r>
            <a:r>
              <a:rPr sz="1100" spc="35" dirty="0" err="1">
                <a:latin typeface="Arial" panose="020B0604020202020204" pitchFamily="34" charset="0"/>
                <a:cs typeface="Arial" panose="020B0604020202020204" pitchFamily="34" charset="0"/>
              </a:rPr>
              <a:t>最新版</a:t>
            </a:r>
            <a:br>
              <a:rPr lang="en-US" sz="11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（Apple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のサ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ポ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ート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期間内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>
              <a:lnSpc>
                <a:spcPct val="100000"/>
              </a:lnSpc>
              <a:spcBef>
                <a:spcPts val="10"/>
              </a:spcBef>
            </a:pP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※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最新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sz="11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Pack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が適用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>
              <a:lnSpc>
                <a:spcPct val="100000"/>
              </a:lnSpc>
              <a:spcBef>
                <a:spcPts val="50"/>
              </a:spcBef>
            </a:pP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ブ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ラ</a:t>
            </a:r>
            <a:r>
              <a:rPr sz="1100" spc="30" dirty="0">
                <a:latin typeface="Arial" panose="020B0604020202020204" pitchFamily="34" charset="0"/>
                <a:cs typeface="Arial" panose="020B0604020202020204" pitchFamily="34" charset="0"/>
              </a:rPr>
              <a:t>ウザ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：Google</a:t>
            </a:r>
            <a:r>
              <a:rPr sz="11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sz="1100" spc="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35" dirty="0" err="1">
                <a:latin typeface="Arial" panose="020B0604020202020204" pitchFamily="34" charset="0"/>
                <a:cs typeface="Arial" panose="020B0604020202020204" pitchFamily="34" charset="0"/>
              </a:rPr>
              <a:t>最新版</a:t>
            </a:r>
            <a:endParaRPr lang="en-US" sz="1100" spc="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>
              <a:lnSpc>
                <a:spcPct val="100000"/>
              </a:lnSpc>
              <a:spcBef>
                <a:spcPts val="50"/>
              </a:spcBef>
            </a:pPr>
            <a:endParaRPr lang="en-US" sz="1100" spc="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759" y="2430511"/>
            <a:ext cx="55181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b="1" spc="-5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60" dirty="0">
                <a:latin typeface="Arial" panose="020B0604020202020204" pitchFamily="34" charset="0"/>
                <a:cs typeface="Arial" panose="020B0604020202020204" pitchFamily="34" charset="0"/>
              </a:rPr>
              <a:t>環境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759" y="6515100"/>
            <a:ext cx="2889885" cy="2778453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iPhone </a:t>
            </a: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</a:pP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最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新</a:t>
            </a: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版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専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用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リ</a:t>
            </a: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で操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5" dirty="0" err="1"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100" spc="-30" dirty="0" err="1">
                <a:latin typeface="Arial" panose="020B0604020202020204" pitchFamily="34" charset="0"/>
                <a:cs typeface="Arial" panose="020B0604020202020204" pitchFamily="34" charset="0"/>
              </a:rPr>
              <a:t>だ</a:t>
            </a:r>
            <a:r>
              <a:rPr sz="1100" spc="5" dirty="0" err="1">
                <a:latin typeface="Arial" panose="020B0604020202020204" pitchFamily="34" charset="0"/>
                <a:cs typeface="Arial" panose="020B0604020202020204" pitchFamily="34" charset="0"/>
              </a:rPr>
              <a:t>くよ</a:t>
            </a: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う</a:t>
            </a:r>
            <a:br>
              <a:rPr lang="en-US" sz="1100" spc="-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お</a:t>
            </a:r>
            <a:r>
              <a:rPr sz="1100" spc="35" dirty="0" err="1">
                <a:latin typeface="Arial" panose="020B0604020202020204" pitchFamily="34" charset="0"/>
                <a:cs typeface="Arial" panose="020B0604020202020204" pitchFamily="34" charset="0"/>
              </a:rPr>
              <a:t>願</a:t>
            </a:r>
            <a:r>
              <a:rPr sz="1100" spc="25" dirty="0" err="1"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15" dirty="0" err="1">
                <a:latin typeface="Arial" panose="020B0604020202020204" pitchFamily="34" charset="0"/>
                <a:cs typeface="Arial" panose="020B0604020202020204" pitchFamily="34" charset="0"/>
              </a:rPr>
              <a:t>しま</a:t>
            </a:r>
            <a:r>
              <a:rPr sz="1100" spc="40" dirty="0" err="1"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 marR="828040">
              <a:lnSpc>
                <a:spcPct val="104299"/>
              </a:lnSpc>
              <a:spcBef>
                <a:spcPts val="5"/>
              </a:spcBef>
            </a:pP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OS(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日本語</a:t>
            </a:r>
            <a:r>
              <a:rPr sz="1100" spc="30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表示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で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き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環</a:t>
            </a: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境</a:t>
            </a:r>
            <a:r>
              <a:rPr sz="1100" spc="1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 iOS：13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以上</a:t>
            </a:r>
            <a:r>
              <a:rPr sz="11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sz="1100" spc="-30" dirty="0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リ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や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他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ブ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ラ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ウ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ザ</a:t>
            </a:r>
            <a:r>
              <a:rPr sz="1100" spc="30" dirty="0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リ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は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推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奨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50"/>
              </a:spcBef>
            </a:pPr>
            <a:r>
              <a:rPr sz="1150" spc="35" dirty="0">
                <a:latin typeface="Arial" panose="020B0604020202020204" pitchFamily="34" charset="0"/>
                <a:cs typeface="Arial" panose="020B0604020202020204" pitchFamily="34" charset="0"/>
              </a:rPr>
              <a:t>環境外</a:t>
            </a:r>
            <a:r>
              <a:rPr sz="1150" spc="15" dirty="0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r>
              <a:rPr sz="1150" spc="35" dirty="0">
                <a:latin typeface="Arial" panose="020B0604020202020204" pitchFamily="34" charset="0"/>
                <a:cs typeface="Arial" panose="020B0604020202020204" pitchFamily="34" charset="0"/>
              </a:rPr>
              <a:t>なり</a:t>
            </a:r>
            <a:r>
              <a:rPr sz="1150" spc="15" dirty="0"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150" spc="40" dirty="0"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50" spc="35" dirty="0">
                <a:latin typeface="Arial" panose="020B0604020202020204" pitchFamily="34" charset="0"/>
                <a:cs typeface="Arial" panose="020B0604020202020204" pitchFamily="34" charset="0"/>
              </a:rPr>
              <a:t>ので</a:t>
            </a:r>
            <a:endParaRPr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r>
              <a:rPr sz="1150" spc="35" dirty="0">
                <a:latin typeface="Arial" panose="020B0604020202020204" pitchFamily="34" charset="0"/>
                <a:cs typeface="Arial" panose="020B0604020202020204" pitchFamily="34" charset="0"/>
              </a:rPr>
              <a:t>正常に動作</a:t>
            </a:r>
            <a:r>
              <a:rPr sz="1150" spc="10" dirty="0">
                <a:latin typeface="Arial" panose="020B0604020202020204" pitchFamily="34" charset="0"/>
                <a:cs typeface="Arial" panose="020B0604020202020204" pitchFamily="34" charset="0"/>
              </a:rPr>
              <a:t>し</a:t>
            </a:r>
            <a:r>
              <a:rPr sz="1150" spc="35" dirty="0">
                <a:latin typeface="Arial" panose="020B0604020202020204" pitchFamily="34" charset="0"/>
                <a:cs typeface="Arial" panose="020B0604020202020204" pitchFamily="34" charset="0"/>
              </a:rPr>
              <a:t>な</a:t>
            </a:r>
            <a:r>
              <a:rPr sz="1150" spc="25" dirty="0"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50" spc="35" dirty="0">
                <a:latin typeface="Arial" panose="020B0604020202020204" pitchFamily="34" charset="0"/>
                <a:cs typeface="Arial" panose="020B0604020202020204" pitchFamily="34" charset="0"/>
              </a:rPr>
              <a:t>可能性があ</a:t>
            </a:r>
            <a:r>
              <a:rPr sz="1150" spc="70" dirty="0">
                <a:latin typeface="Arial" panose="020B0604020202020204" pitchFamily="34" charset="0"/>
                <a:cs typeface="Arial" panose="020B0604020202020204" pitchFamily="34" charset="0"/>
              </a:rPr>
              <a:t>り</a:t>
            </a:r>
            <a:r>
              <a:rPr sz="1150" spc="15" dirty="0"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150" spc="40" dirty="0"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50" spc="25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sz="1150" spc="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60"/>
              </a:spcBef>
            </a:pP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02735" y="6515100"/>
            <a:ext cx="2889885" cy="271452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sz="1150" dirty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Microsoft Sans Serif"/>
              <a:cs typeface="Microsoft Sans Serif"/>
            </a:endParaRPr>
          </a:p>
          <a:p>
            <a:pPr marL="94615" marR="167005">
              <a:lnSpc>
                <a:spcPct val="101699"/>
              </a:lnSpc>
            </a:pP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最新版の専用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ア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プ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リで操作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50" dirty="0">
                <a:latin typeface="Arial" panose="020B0604020202020204" pitchFamily="34" charset="0"/>
                <a:cs typeface="Arial" panose="020B0604020202020204" pitchFamily="34" charset="0"/>
              </a:rPr>
              <a:t>た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だ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くよ</a:t>
            </a:r>
            <a:r>
              <a:rPr sz="1100" spc="10" dirty="0">
                <a:latin typeface="Arial" panose="020B0604020202020204" pitchFamily="34" charset="0"/>
                <a:cs typeface="Arial" panose="020B0604020202020204" pitchFamily="34" charset="0"/>
              </a:rPr>
              <a:t>う</a:t>
            </a:r>
            <a:r>
              <a:rPr sz="1100" spc="20" dirty="0">
                <a:latin typeface="Arial" panose="020B0604020202020204" pitchFamily="34" charset="0"/>
                <a:cs typeface="Arial" panose="020B0604020202020204" pitchFamily="34" charset="0"/>
              </a:rPr>
              <a:t>お 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願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15" dirty="0">
                <a:latin typeface="Arial" panose="020B0604020202020204" pitchFamily="34" charset="0"/>
                <a:cs typeface="Arial" panose="020B0604020202020204" pitchFamily="34" charset="0"/>
              </a:rPr>
              <a:t>しま</a:t>
            </a:r>
            <a:r>
              <a:rPr sz="1100" spc="40" dirty="0"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00" spc="25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OS(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本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語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を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表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示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でき</a:t>
            </a:r>
            <a:r>
              <a:rPr sz="1100" spc="-30" dirty="0">
                <a:latin typeface="Arial" panose="020B0604020202020204" pitchFamily="34" charset="0"/>
                <a:cs typeface="Arial" panose="020B0604020202020204" pitchFamily="34" charset="0"/>
              </a:rPr>
              <a:t>る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環境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>
              <a:lnSpc>
                <a:spcPct val="100000"/>
              </a:lnSpc>
              <a:spcBef>
                <a:spcPts val="55"/>
              </a:spcBef>
            </a:pP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Android：8.0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以上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 marR="177165">
              <a:lnSpc>
                <a:spcPct val="104299"/>
              </a:lnSpc>
            </a:pPr>
            <a:r>
              <a:rPr sz="1150" spc="25" dirty="0">
                <a:latin typeface="Microsoft Sans Serif"/>
                <a:cs typeface="Microsoft Sans Serif"/>
              </a:rPr>
              <a:t>C</a:t>
            </a:r>
            <a:r>
              <a:rPr sz="1150" spc="5" dirty="0">
                <a:latin typeface="Microsoft Sans Serif"/>
                <a:cs typeface="Microsoft Sans Serif"/>
              </a:rPr>
              <a:t>h</a:t>
            </a:r>
            <a:r>
              <a:rPr sz="1150" spc="10" dirty="0">
                <a:latin typeface="Microsoft Sans Serif"/>
                <a:cs typeface="Microsoft Sans Serif"/>
              </a:rPr>
              <a:t>r</a:t>
            </a:r>
            <a:r>
              <a:rPr sz="1150" spc="-30" dirty="0">
                <a:latin typeface="Microsoft Sans Serif"/>
                <a:cs typeface="Microsoft Sans Serif"/>
              </a:rPr>
              <a:t>o</a:t>
            </a:r>
            <a:r>
              <a:rPr sz="1150" spc="10" dirty="0">
                <a:latin typeface="Microsoft Sans Serif"/>
                <a:cs typeface="Microsoft Sans Serif"/>
              </a:rPr>
              <a:t>m</a:t>
            </a:r>
            <a:r>
              <a:rPr sz="1150" spc="-25" dirty="0">
                <a:latin typeface="Microsoft Sans Serif"/>
                <a:cs typeface="Microsoft Sans Serif"/>
              </a:rPr>
              <a:t>e</a:t>
            </a:r>
            <a:r>
              <a:rPr sz="1150" spc="40" dirty="0">
                <a:latin typeface="MS PGothic"/>
                <a:cs typeface="MS PGothic"/>
              </a:rPr>
              <a:t>ア</a:t>
            </a:r>
            <a:r>
              <a:rPr sz="1150" spc="30" dirty="0">
                <a:latin typeface="MS PGothic"/>
                <a:cs typeface="MS PGothic"/>
              </a:rPr>
              <a:t>プ</a:t>
            </a:r>
            <a:r>
              <a:rPr sz="1150" spc="35" dirty="0">
                <a:latin typeface="MS PGothic"/>
                <a:cs typeface="MS PGothic"/>
              </a:rPr>
              <a:t>リや</a:t>
            </a:r>
            <a:r>
              <a:rPr sz="1150" spc="70" dirty="0">
                <a:latin typeface="MS PGothic"/>
                <a:cs typeface="MS PGothic"/>
              </a:rPr>
              <a:t>他</a:t>
            </a:r>
            <a:r>
              <a:rPr sz="1150" spc="30" dirty="0">
                <a:latin typeface="MS PGothic"/>
                <a:cs typeface="MS PGothic"/>
              </a:rPr>
              <a:t>ブ</a:t>
            </a:r>
            <a:r>
              <a:rPr sz="1150" spc="35" dirty="0">
                <a:latin typeface="MS PGothic"/>
                <a:cs typeface="MS PGothic"/>
              </a:rPr>
              <a:t>ラ</a:t>
            </a:r>
            <a:r>
              <a:rPr sz="1150" spc="30" dirty="0">
                <a:latin typeface="MS PGothic"/>
                <a:cs typeface="MS PGothic"/>
              </a:rPr>
              <a:t>ウザ</a:t>
            </a:r>
            <a:r>
              <a:rPr sz="1150" spc="80" dirty="0">
                <a:latin typeface="MS PGothic"/>
                <a:cs typeface="MS PGothic"/>
              </a:rPr>
              <a:t>ア</a:t>
            </a:r>
            <a:r>
              <a:rPr sz="1150" spc="30" dirty="0">
                <a:latin typeface="MS PGothic"/>
                <a:cs typeface="MS PGothic"/>
              </a:rPr>
              <a:t>プ</a:t>
            </a:r>
            <a:r>
              <a:rPr sz="1150" spc="35" dirty="0">
                <a:latin typeface="MS PGothic"/>
                <a:cs typeface="MS PGothic"/>
              </a:rPr>
              <a:t>リは</a:t>
            </a:r>
            <a:r>
              <a:rPr sz="1150" spc="70" dirty="0">
                <a:latin typeface="MS PGothic"/>
                <a:cs typeface="MS PGothic"/>
              </a:rPr>
              <a:t>推</a:t>
            </a:r>
            <a:r>
              <a:rPr sz="1150" spc="20" dirty="0">
                <a:latin typeface="MS PGothic"/>
                <a:cs typeface="MS PGothic"/>
              </a:rPr>
              <a:t>奨 </a:t>
            </a:r>
            <a:r>
              <a:rPr sz="1150" spc="35" dirty="0">
                <a:latin typeface="MS PGothic"/>
                <a:cs typeface="MS PGothic"/>
              </a:rPr>
              <a:t>環境外</a:t>
            </a:r>
            <a:r>
              <a:rPr sz="1150" spc="15" dirty="0">
                <a:latin typeface="MS PGothic"/>
                <a:cs typeface="MS PGothic"/>
              </a:rPr>
              <a:t>と</a:t>
            </a:r>
            <a:r>
              <a:rPr sz="1150" spc="35" dirty="0">
                <a:latin typeface="MS PGothic"/>
                <a:cs typeface="MS PGothic"/>
              </a:rPr>
              <a:t>なり</a:t>
            </a:r>
            <a:r>
              <a:rPr sz="1150" spc="15" dirty="0">
                <a:latin typeface="MS PGothic"/>
                <a:cs typeface="MS PGothic"/>
              </a:rPr>
              <a:t>ま</a:t>
            </a:r>
            <a:r>
              <a:rPr sz="1150" spc="40" dirty="0">
                <a:latin typeface="MS PGothic"/>
                <a:cs typeface="MS PGothic"/>
              </a:rPr>
              <a:t>す</a:t>
            </a:r>
            <a:r>
              <a:rPr sz="1150" spc="35" dirty="0">
                <a:latin typeface="MS PGothic"/>
                <a:cs typeface="MS PGothic"/>
              </a:rPr>
              <a:t>の</a:t>
            </a:r>
            <a:r>
              <a:rPr sz="1150" spc="30" dirty="0">
                <a:latin typeface="MS PGothic"/>
                <a:cs typeface="MS PGothic"/>
              </a:rPr>
              <a:t>で</a:t>
            </a:r>
            <a:endParaRPr sz="1150" dirty="0">
              <a:latin typeface="MS PGothic"/>
              <a:cs typeface="MS PGothic"/>
            </a:endParaRPr>
          </a:p>
          <a:p>
            <a:pPr marL="94615">
              <a:lnSpc>
                <a:spcPct val="100000"/>
              </a:lnSpc>
              <a:spcBef>
                <a:spcPts val="10"/>
              </a:spcBef>
            </a:pP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正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常に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動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し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な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い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可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能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性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があ</a:t>
            </a:r>
            <a:r>
              <a:rPr sz="1100" spc="35" dirty="0">
                <a:latin typeface="Arial" panose="020B0604020202020204" pitchFamily="34" charset="0"/>
                <a:cs typeface="Arial" panose="020B0604020202020204" pitchFamily="34" charset="0"/>
              </a:rPr>
              <a:t>り</a:t>
            </a:r>
            <a:r>
              <a:rPr sz="1100" spc="-30" dirty="0">
                <a:latin typeface="Arial" panose="020B0604020202020204" pitchFamily="34" charset="0"/>
                <a:cs typeface="Arial" panose="020B0604020202020204" pitchFamily="34" charset="0"/>
              </a:rPr>
              <a:t>ま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す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MS PGothic"/>
              <a:cs typeface="MS PGothic"/>
            </a:endParaRPr>
          </a:p>
          <a:p>
            <a:pPr marL="94615" marR="378460">
              <a:lnSpc>
                <a:spcPct val="104299"/>
              </a:lnSpc>
            </a:pPr>
            <a:r>
              <a:rPr sz="1100" spc="70" dirty="0">
                <a:solidFill>
                  <a:srgbClr val="FF0000"/>
                </a:solidFill>
                <a:latin typeface="MS Gothic"/>
                <a:cs typeface="MS Gothic"/>
              </a:rPr>
              <a:t>※</a:t>
            </a:r>
            <a:r>
              <a:rPr sz="1100" spc="35" dirty="0">
                <a:solidFill>
                  <a:srgbClr val="FF0000"/>
                </a:solidFill>
                <a:latin typeface="MS PGothic"/>
                <a:cs typeface="MS PGothic"/>
              </a:rPr>
              <a:t>機種</a:t>
            </a:r>
            <a:r>
              <a:rPr sz="1100" spc="30" dirty="0">
                <a:solidFill>
                  <a:srgbClr val="FF0000"/>
                </a:solidFill>
                <a:latin typeface="MS PGothic"/>
                <a:cs typeface="MS PGothic"/>
              </a:rPr>
              <a:t>に</a:t>
            </a:r>
            <a:r>
              <a:rPr sz="1100" spc="15" dirty="0">
                <a:solidFill>
                  <a:srgbClr val="FF0000"/>
                </a:solidFill>
                <a:latin typeface="MS PGothic"/>
                <a:cs typeface="MS PGothic"/>
              </a:rPr>
              <a:t>よ</a:t>
            </a:r>
            <a:r>
              <a:rPr sz="1100" spc="40" dirty="0">
                <a:solidFill>
                  <a:srgbClr val="FF0000"/>
                </a:solidFill>
                <a:latin typeface="MS PGothic"/>
                <a:cs typeface="MS PGothic"/>
              </a:rPr>
              <a:t>り</a:t>
            </a:r>
            <a:r>
              <a:rPr sz="1100" spc="35" dirty="0">
                <a:solidFill>
                  <a:srgbClr val="FF0000"/>
                </a:solidFill>
                <a:latin typeface="MS PGothic"/>
                <a:cs typeface="MS PGothic"/>
              </a:rPr>
              <a:t>固有の仕様が</a:t>
            </a:r>
            <a:r>
              <a:rPr sz="1100" spc="30" dirty="0">
                <a:solidFill>
                  <a:srgbClr val="FF0000"/>
                </a:solidFill>
                <a:latin typeface="MS PGothic"/>
                <a:cs typeface="MS PGothic"/>
              </a:rPr>
              <a:t>あ</a:t>
            </a:r>
            <a:r>
              <a:rPr sz="1100" spc="15" dirty="0">
                <a:solidFill>
                  <a:srgbClr val="FF0000"/>
                </a:solidFill>
                <a:latin typeface="MS PGothic"/>
                <a:cs typeface="MS PGothic"/>
              </a:rPr>
              <a:t>る</a:t>
            </a:r>
            <a:r>
              <a:rPr sz="1100" spc="55" dirty="0">
                <a:solidFill>
                  <a:srgbClr val="FF0000"/>
                </a:solidFill>
                <a:latin typeface="MS PGothic"/>
                <a:cs typeface="MS PGothic"/>
              </a:rPr>
              <a:t>た</a:t>
            </a:r>
            <a:r>
              <a:rPr sz="1100" spc="20" dirty="0">
                <a:solidFill>
                  <a:srgbClr val="FF0000"/>
                </a:solidFill>
                <a:latin typeface="MS PGothic"/>
                <a:cs typeface="MS PGothic"/>
              </a:rPr>
              <a:t>め</a:t>
            </a:r>
            <a:r>
              <a:rPr sz="1100" spc="15" dirty="0">
                <a:solidFill>
                  <a:srgbClr val="FF0000"/>
                </a:solidFill>
                <a:latin typeface="MS PGothic"/>
                <a:cs typeface="MS PGothic"/>
              </a:rPr>
              <a:t>、 </a:t>
            </a:r>
            <a:r>
              <a:rPr sz="1100" spc="35" dirty="0">
                <a:solidFill>
                  <a:srgbClr val="FF0000"/>
                </a:solidFill>
                <a:latin typeface="MS PGothic"/>
                <a:cs typeface="MS PGothic"/>
              </a:rPr>
              <a:t>正常に動作</a:t>
            </a:r>
            <a:r>
              <a:rPr sz="1100" spc="10" dirty="0">
                <a:solidFill>
                  <a:srgbClr val="FF0000"/>
                </a:solidFill>
                <a:latin typeface="MS PGothic"/>
                <a:cs typeface="MS PGothic"/>
              </a:rPr>
              <a:t>し</a:t>
            </a:r>
            <a:r>
              <a:rPr sz="1100" spc="35" dirty="0">
                <a:solidFill>
                  <a:srgbClr val="FF0000"/>
                </a:solidFill>
                <a:latin typeface="MS PGothic"/>
                <a:cs typeface="MS PGothic"/>
              </a:rPr>
              <a:t>な</a:t>
            </a:r>
            <a:r>
              <a:rPr sz="1100" spc="25" dirty="0">
                <a:solidFill>
                  <a:srgbClr val="FF0000"/>
                </a:solidFill>
                <a:latin typeface="MS PGothic"/>
                <a:cs typeface="MS PGothic"/>
              </a:rPr>
              <a:t>い</a:t>
            </a:r>
            <a:r>
              <a:rPr sz="1100" spc="15" dirty="0">
                <a:solidFill>
                  <a:srgbClr val="FF0000"/>
                </a:solidFill>
                <a:latin typeface="MS PGothic"/>
                <a:cs typeface="MS PGothic"/>
              </a:rPr>
              <a:t>こと</a:t>
            </a:r>
            <a:r>
              <a:rPr sz="1100" spc="35" dirty="0">
                <a:solidFill>
                  <a:srgbClr val="FF0000"/>
                </a:solidFill>
                <a:latin typeface="MS PGothic"/>
                <a:cs typeface="MS PGothic"/>
              </a:rPr>
              <a:t>が</a:t>
            </a:r>
            <a:r>
              <a:rPr sz="1100" spc="45" dirty="0">
                <a:solidFill>
                  <a:srgbClr val="FF0000"/>
                </a:solidFill>
                <a:latin typeface="MS PGothic"/>
                <a:cs typeface="MS PGothic"/>
              </a:rPr>
              <a:t>ご</a:t>
            </a:r>
            <a:r>
              <a:rPr sz="1100" spc="55" dirty="0">
                <a:solidFill>
                  <a:srgbClr val="FF0000"/>
                </a:solidFill>
                <a:latin typeface="MS PGothic"/>
                <a:cs typeface="MS PGothic"/>
              </a:rPr>
              <a:t>ざ</a:t>
            </a:r>
            <a:r>
              <a:rPr sz="1100" spc="60" dirty="0">
                <a:solidFill>
                  <a:srgbClr val="FF0000"/>
                </a:solidFill>
                <a:latin typeface="MS PGothic"/>
                <a:cs typeface="MS PGothic"/>
              </a:rPr>
              <a:t>い</a:t>
            </a:r>
            <a:r>
              <a:rPr sz="1100" spc="15" dirty="0">
                <a:solidFill>
                  <a:srgbClr val="FF0000"/>
                </a:solidFill>
                <a:latin typeface="MS PGothic"/>
                <a:cs typeface="MS PGothic"/>
              </a:rPr>
              <a:t>ま</a:t>
            </a:r>
            <a:r>
              <a:rPr sz="1100" spc="40" dirty="0">
                <a:solidFill>
                  <a:srgbClr val="FF0000"/>
                </a:solidFill>
                <a:latin typeface="MS PGothic"/>
                <a:cs typeface="MS PGothic"/>
              </a:rPr>
              <a:t>す</a:t>
            </a:r>
            <a:r>
              <a:rPr sz="1100" spc="25" dirty="0">
                <a:solidFill>
                  <a:srgbClr val="FF0000"/>
                </a:solidFill>
                <a:latin typeface="MS PGothic"/>
                <a:cs typeface="MS PGothic"/>
              </a:rPr>
              <a:t>。</a:t>
            </a:r>
            <a:endParaRPr lang="en-US" sz="1100" spc="25" dirty="0">
              <a:solidFill>
                <a:srgbClr val="FF0000"/>
              </a:solidFill>
              <a:latin typeface="MS PGothic"/>
              <a:cs typeface="MS PGothic"/>
            </a:endParaRPr>
          </a:p>
          <a:p>
            <a:pPr marL="94615" marR="378460">
              <a:lnSpc>
                <a:spcPct val="104299"/>
              </a:lnSpc>
            </a:pPr>
            <a:endParaRPr lang="en-US" sz="1100" spc="25" dirty="0">
              <a:solidFill>
                <a:srgbClr val="FF0000"/>
              </a:solidFill>
              <a:latin typeface="MS PGothic"/>
              <a:cs typeface="MS PGothic"/>
            </a:endParaRPr>
          </a:p>
          <a:p>
            <a:pPr marL="94615" marR="378460">
              <a:lnSpc>
                <a:spcPct val="104299"/>
              </a:lnSpc>
            </a:pPr>
            <a:endParaRPr sz="1100" dirty="0">
              <a:latin typeface="MS PGothic"/>
              <a:cs typeface="MS PGothic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5749C1DC-291E-46E2-9A2C-43715F01EE2A}"/>
              </a:ext>
            </a:extLst>
          </p:cNvPr>
          <p:cNvSpPr txBox="1"/>
          <p:nvPr/>
        </p:nvSpPr>
        <p:spPr>
          <a:xfrm>
            <a:off x="303465" y="2744056"/>
            <a:ext cx="2889885" cy="153118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810"/>
              </a:spcBef>
            </a:pPr>
            <a:r>
              <a:rPr lang="en-US" altLang="ja-JP" sz="1150" spc="15" dirty="0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br>
              <a:rPr lang="en-US" altLang="ja-JP" sz="115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1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100" spc="3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ja-JP" altLang="en-US" sz="1100" spc="3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ja-JP" altLang="en-US" sz="1100" spc="35" dirty="0">
                <a:latin typeface="Arial" panose="020B0604020202020204" pitchFamily="34" charset="0"/>
                <a:cs typeface="Arial" panose="020B0604020202020204" pitchFamily="34" charset="0"/>
              </a:rPr>
              <a:t>最新版</a:t>
            </a:r>
            <a:br>
              <a:rPr lang="ja-JP" altLang="en-US" sz="1100" spc="3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ja-JP" altLang="en-US" sz="1100" spc="1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1100" spc="10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ja-JP" altLang="en-US" sz="1100" spc="35" dirty="0">
                <a:latin typeface="Arial" panose="020B0604020202020204" pitchFamily="34" charset="0"/>
                <a:cs typeface="Arial" panose="020B0604020202020204" pitchFamily="34" charset="0"/>
              </a:rPr>
              <a:t>のサ</a:t>
            </a:r>
            <a:r>
              <a:rPr lang="ja-JP" altLang="en-US" sz="1100" spc="15" dirty="0">
                <a:latin typeface="Arial" panose="020B0604020202020204" pitchFamily="34" charset="0"/>
                <a:cs typeface="Arial" panose="020B0604020202020204" pitchFamily="34" charset="0"/>
              </a:rPr>
              <a:t>ポ</a:t>
            </a:r>
            <a:r>
              <a:rPr lang="ja-JP" altLang="en-US" sz="1100" spc="80" dirty="0">
                <a:latin typeface="Arial" panose="020B0604020202020204" pitchFamily="34" charset="0"/>
                <a:cs typeface="Arial" panose="020B0604020202020204" pitchFamily="34" charset="0"/>
              </a:rPr>
              <a:t>ー</a:t>
            </a:r>
            <a:r>
              <a:rPr lang="ja-JP" altLang="en-US" sz="1100" spc="5" dirty="0">
                <a:latin typeface="Arial" panose="020B0604020202020204" pitchFamily="34" charset="0"/>
                <a:cs typeface="Arial" panose="020B0604020202020204" pitchFamily="34" charset="0"/>
              </a:rPr>
              <a:t>ト</a:t>
            </a:r>
            <a:r>
              <a:rPr lang="ja-JP" altLang="en-US" sz="1100" spc="35" dirty="0">
                <a:latin typeface="Arial" panose="020B0604020202020204" pitchFamily="34" charset="0"/>
                <a:cs typeface="Arial" panose="020B0604020202020204" pitchFamily="34" charset="0"/>
              </a:rPr>
              <a:t>期</a:t>
            </a:r>
            <a:r>
              <a:rPr lang="ja-JP" altLang="en-US" sz="1100" spc="65" dirty="0">
                <a:latin typeface="Arial" panose="020B0604020202020204" pitchFamily="34" charset="0"/>
                <a:cs typeface="Arial" panose="020B0604020202020204" pitchFamily="34" charset="0"/>
              </a:rPr>
              <a:t>間</a:t>
            </a:r>
            <a:r>
              <a:rPr lang="ja-JP" altLang="en-US" sz="1100" spc="35" dirty="0">
                <a:latin typeface="Arial" panose="020B0604020202020204" pitchFamily="34" charset="0"/>
                <a:cs typeface="Arial" panose="020B0604020202020204" pitchFamily="34" charset="0"/>
              </a:rPr>
              <a:t>内</a:t>
            </a:r>
            <a:r>
              <a:rPr lang="ja-JP" altLang="en-US" sz="1100" spc="15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lang="en-US" altLang="ja-JP" sz="1100" spc="5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ja-JP" altLang="en-US" sz="1100" spc="-20" dirty="0">
                <a:latin typeface="Arial" panose="020B0604020202020204" pitchFamily="34" charset="0"/>
                <a:cs typeface="Arial" panose="020B0604020202020204" pitchFamily="34" charset="0"/>
              </a:rPr>
              <a:t>ブ</a:t>
            </a:r>
            <a:r>
              <a:rPr lang="ja-JP" alt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ラ</a:t>
            </a:r>
            <a:r>
              <a:rPr lang="ja-JP" altLang="en-US" sz="1100" spc="-15" dirty="0">
                <a:latin typeface="Arial" panose="020B0604020202020204" pitchFamily="34" charset="0"/>
                <a:cs typeface="Arial" panose="020B0604020202020204" pitchFamily="34" charset="0"/>
              </a:rPr>
              <a:t>ウ</a:t>
            </a:r>
            <a:r>
              <a:rPr lang="ja-JP" alt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ザ</a:t>
            </a:r>
            <a:r>
              <a:rPr lang="ja-JP" altLang="en-US" sz="1100" spc="-25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100" spc="-25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n-US" altLang="ja-JP" sz="11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spc="-20" dirty="0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en-US" altLang="ja-JP" sz="110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1100" spc="-10" dirty="0">
                <a:latin typeface="Arial" panose="020B0604020202020204" pitchFamily="34" charset="0"/>
                <a:cs typeface="Arial" panose="020B0604020202020204" pitchFamily="34" charset="0"/>
              </a:rPr>
              <a:t>最新版</a:t>
            </a:r>
            <a:endParaRPr lang="en-US" altLang="ja-JP" sz="11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endParaRPr lang="ja-JP" altLang="en-US" sz="12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4615">
              <a:lnSpc>
                <a:spcPct val="100000"/>
              </a:lnSpc>
              <a:spcBef>
                <a:spcPts val="50"/>
              </a:spcBef>
            </a:pPr>
            <a:endParaRPr lang="en-US" sz="1100" spc="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145000C-5A87-476C-80FB-84E750C9CC27}"/>
              </a:ext>
            </a:extLst>
          </p:cNvPr>
          <p:cNvSpPr txBox="1"/>
          <p:nvPr/>
        </p:nvSpPr>
        <p:spPr>
          <a:xfrm>
            <a:off x="365759" y="6209327"/>
            <a:ext cx="55181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ja-JP" altLang="en-US"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アプリ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258764" y="82551"/>
            <a:ext cx="554037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dirty="0"/>
              <a:t>1</a:t>
            </a:r>
            <a:endParaRPr dirty="0"/>
          </a:p>
        </p:txBody>
      </p:sp>
      <p:sp>
        <p:nvSpPr>
          <p:cNvPr id="186" name="Google Shape;186;p4"/>
          <p:cNvSpPr txBox="1">
            <a:spLocks noGrp="1"/>
          </p:cNvSpPr>
          <p:nvPr>
            <p:ph type="body" idx="2"/>
          </p:nvPr>
        </p:nvSpPr>
        <p:spPr>
          <a:xfrm>
            <a:off x="794544" y="82551"/>
            <a:ext cx="45561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dirty="0"/>
              <a:t>2</a:t>
            </a:r>
            <a:endParaRPr dirty="0"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3"/>
          </p:nvPr>
        </p:nvSpPr>
        <p:spPr>
          <a:xfrm>
            <a:off x="1668463" y="288927"/>
            <a:ext cx="487680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spcBef>
                <a:spcPts val="0"/>
              </a:spcBef>
            </a:pPr>
            <a:r>
              <a:rPr lang="ja-JP" altLang="en-US" dirty="0"/>
              <a:t>アプリダウンロード</a:t>
            </a:r>
            <a:endParaRPr dirty="0"/>
          </a:p>
        </p:txBody>
      </p:sp>
      <p:sp>
        <p:nvSpPr>
          <p:cNvPr id="203" name="Google Shape;203;p4"/>
          <p:cNvSpPr txBox="1">
            <a:spLocks noGrp="1"/>
          </p:cNvSpPr>
          <p:nvPr>
            <p:ph type="sldNum" idx="12"/>
          </p:nvPr>
        </p:nvSpPr>
        <p:spPr>
          <a:xfrm>
            <a:off x="5981699" y="9623423"/>
            <a:ext cx="709500" cy="2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altLang="ja-JP"/>
              <a:pPr>
                <a:buClr>
                  <a:srgbClr val="000000"/>
                </a:buClr>
              </a:pPr>
              <a:t>6</a:t>
            </a:fld>
            <a:endParaRPr/>
          </a:p>
        </p:txBody>
      </p:sp>
      <p:sp>
        <p:nvSpPr>
          <p:cNvPr id="14" name="Google Shape;188;p4">
            <a:extLst>
              <a:ext uri="{FF2B5EF4-FFF2-40B4-BE49-F238E27FC236}">
                <a16:creationId xmlns:a16="http://schemas.microsoft.com/office/drawing/2014/main" id="{8F63EBEC-184D-49DC-AC36-CBB6B13B5417}"/>
              </a:ext>
            </a:extLst>
          </p:cNvPr>
          <p:cNvSpPr txBox="1"/>
          <p:nvPr/>
        </p:nvSpPr>
        <p:spPr>
          <a:xfrm>
            <a:off x="258764" y="1835975"/>
            <a:ext cx="6638925" cy="56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buClr>
                <a:srgbClr val="3F3F3F"/>
              </a:buClr>
              <a:buSzPct val="100000"/>
              <a:buAutoNum type="arabicPeriod"/>
            </a:pPr>
            <a:r>
              <a:rPr lang="ja-JP" altLang="en-US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各アプリ検索画面で「ジンジャー経費」と検索します</a:t>
            </a:r>
            <a:r>
              <a:rPr lang="ja-JP" altLang="en-US" dirty="0">
                <a:solidFill>
                  <a:srgbClr val="3F3F3F"/>
                </a:solidFill>
              </a:rPr>
              <a:t>。</a:t>
            </a:r>
            <a:endParaRPr lang="en-US" altLang="ja-JP" dirty="0">
              <a:solidFill>
                <a:srgbClr val="3F3F3F"/>
              </a:solidFill>
            </a:endParaRPr>
          </a:p>
          <a:p>
            <a:pPr>
              <a:buClr>
                <a:srgbClr val="3F3F3F"/>
              </a:buClr>
              <a:buSzPct val="100000"/>
            </a:pPr>
            <a:r>
              <a:rPr lang="ja-JP" altLang="en-US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r>
              <a:rPr lang="en-US" altLang="ja-JP" dirty="0">
                <a:solidFill>
                  <a:srgbClr val="3F3F3F"/>
                </a:solidFill>
              </a:rPr>
              <a:t>iPhone</a:t>
            </a:r>
            <a:r>
              <a:rPr lang="ja-JP" altLang="en-US" dirty="0">
                <a:solidFill>
                  <a:srgbClr val="3F3F3F"/>
                </a:solidFill>
              </a:rPr>
              <a:t>：</a:t>
            </a:r>
            <a:r>
              <a:rPr lang="en-US" altLang="ja-JP" dirty="0">
                <a:solidFill>
                  <a:srgbClr val="3F3F3F"/>
                </a:solidFill>
              </a:rPr>
              <a:t>App store</a:t>
            </a:r>
            <a:r>
              <a:rPr lang="ja-JP" altLang="en-US" dirty="0">
                <a:solidFill>
                  <a:srgbClr val="3F3F3F"/>
                </a:solidFill>
              </a:rPr>
              <a:t>　</a:t>
            </a:r>
            <a:r>
              <a:rPr lang="en-US" altLang="ja-JP" dirty="0">
                <a:solidFill>
                  <a:srgbClr val="3F3F3F"/>
                </a:solidFill>
              </a:rPr>
              <a:t>Android</a:t>
            </a:r>
            <a:r>
              <a:rPr lang="ja-JP" altLang="en-US" dirty="0">
                <a:solidFill>
                  <a:srgbClr val="3F3F3F"/>
                </a:solidFill>
              </a:rPr>
              <a:t>：</a:t>
            </a:r>
            <a:r>
              <a:rPr lang="en-US" altLang="ja-JP" dirty="0">
                <a:solidFill>
                  <a:srgbClr val="3F3F3F"/>
                </a:solidFill>
              </a:rPr>
              <a:t>GooglePlay</a:t>
            </a:r>
            <a:endParaRPr lang="en-US" altLang="ja-JP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BDCD74-90BA-4BD7-8C77-320230158A20}"/>
              </a:ext>
            </a:extLst>
          </p:cNvPr>
          <p:cNvSpPr txBox="1"/>
          <p:nvPr/>
        </p:nvSpPr>
        <p:spPr>
          <a:xfrm>
            <a:off x="1447800" y="5982570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3F3F3F"/>
                </a:solidFill>
              </a:rPr>
              <a:t>iPhone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DF3AF4A-C314-4995-AC1A-7F7E3EFDEEED}"/>
              </a:ext>
            </a:extLst>
          </p:cNvPr>
          <p:cNvSpPr txBox="1"/>
          <p:nvPr/>
        </p:nvSpPr>
        <p:spPr>
          <a:xfrm>
            <a:off x="3940779" y="6045843"/>
            <a:ext cx="989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Android</a:t>
            </a:r>
            <a:endParaRPr lang="ja-JP" altLang="en-US" dirty="0"/>
          </a:p>
        </p:txBody>
      </p:sp>
      <p:sp>
        <p:nvSpPr>
          <p:cNvPr id="28" name="Google Shape;178;p18">
            <a:extLst>
              <a:ext uri="{FF2B5EF4-FFF2-40B4-BE49-F238E27FC236}">
                <a16:creationId xmlns:a16="http://schemas.microsoft.com/office/drawing/2014/main" id="{6ED5388D-F961-4621-8989-BC87C97BE387}"/>
              </a:ext>
            </a:extLst>
          </p:cNvPr>
          <p:cNvSpPr txBox="1"/>
          <p:nvPr/>
        </p:nvSpPr>
        <p:spPr>
          <a:xfrm>
            <a:off x="414287" y="7843051"/>
            <a:ext cx="6130976" cy="7396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40000"/>
              </a:lnSpc>
              <a:buClr>
                <a:srgbClr val="3B3838"/>
              </a:buClr>
              <a:buSzPts val="1100"/>
            </a:pPr>
            <a:r>
              <a:rPr lang="en-US" altLang="ja-JP" sz="12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※iPad</a:t>
            </a:r>
            <a:r>
              <a:rPr lang="ja-JP" altLang="en-US" sz="12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でスマートフォンアプリをインストールすることはできません。</a:t>
            </a:r>
          </a:p>
        </p:txBody>
      </p:sp>
      <p:sp>
        <p:nvSpPr>
          <p:cNvPr id="29" name="Google Shape;178;p18">
            <a:extLst>
              <a:ext uri="{FF2B5EF4-FFF2-40B4-BE49-F238E27FC236}">
                <a16:creationId xmlns:a16="http://schemas.microsoft.com/office/drawing/2014/main" id="{0BB085B7-EE89-4F8D-A6B4-71D594F89A94}"/>
              </a:ext>
            </a:extLst>
          </p:cNvPr>
          <p:cNvSpPr txBox="1"/>
          <p:nvPr/>
        </p:nvSpPr>
        <p:spPr>
          <a:xfrm>
            <a:off x="361924" y="959297"/>
            <a:ext cx="6130976" cy="7396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40000"/>
              </a:lnSpc>
              <a:buClr>
                <a:srgbClr val="3B3838"/>
              </a:buClr>
              <a:buSzPts val="1100"/>
            </a:pPr>
            <a:r>
              <a:rPr lang="ja-JP" altLang="en-US" sz="1200" dirty="0">
                <a:solidFill>
                  <a:srgbClr val="3B3838"/>
                </a:solidFill>
              </a:rPr>
              <a:t>アプリのダウングレードの際には、</a:t>
            </a:r>
            <a:endParaRPr lang="en-US" altLang="ja-JP" sz="1200" dirty="0">
              <a:solidFill>
                <a:srgbClr val="3B3838"/>
              </a:solidFill>
            </a:endParaRPr>
          </a:p>
          <a:p>
            <a:pPr>
              <a:lnSpc>
                <a:spcPct val="140000"/>
              </a:lnSpc>
              <a:buClr>
                <a:srgbClr val="3B3838"/>
              </a:buClr>
              <a:buSzPts val="1100"/>
            </a:pPr>
            <a:r>
              <a:rPr lang="ja-JP" altLang="en-US" sz="12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事前に</a:t>
            </a:r>
            <a:r>
              <a:rPr lang="en-US" altLang="ja-JP" sz="12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P5</a:t>
            </a:r>
            <a:r>
              <a:rPr lang="ja-JP" altLang="en-US" sz="1200" dirty="0">
                <a:solidFill>
                  <a:srgbClr val="3B3838"/>
                </a:solidFill>
                <a:latin typeface="Arial"/>
                <a:ea typeface="Arial"/>
                <a:cs typeface="Arial"/>
                <a:sym typeface="Arial"/>
              </a:rPr>
              <a:t>の「ジンジャーの推奨環境」をご確認ください。</a:t>
            </a:r>
            <a:endParaRPr lang="en-US" sz="1200" dirty="0">
              <a:solidFill>
                <a:srgbClr val="3B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88;p4">
            <a:extLst>
              <a:ext uri="{FF2B5EF4-FFF2-40B4-BE49-F238E27FC236}">
                <a16:creationId xmlns:a16="http://schemas.microsoft.com/office/drawing/2014/main" id="{16EB1370-5CF7-4343-8658-CB3C3C0F773E}"/>
              </a:ext>
            </a:extLst>
          </p:cNvPr>
          <p:cNvSpPr txBox="1"/>
          <p:nvPr/>
        </p:nvSpPr>
        <p:spPr>
          <a:xfrm>
            <a:off x="324449" y="5652341"/>
            <a:ext cx="6638925" cy="36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>
              <a:buClr>
                <a:srgbClr val="3F3F3F"/>
              </a:buClr>
              <a:buSzPct val="100000"/>
            </a:pPr>
            <a:r>
              <a:rPr lang="en-US" altLang="ja-JP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QR</a:t>
            </a:r>
            <a:r>
              <a:rPr lang="ja-JP" altLang="en-US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コードを読み取ってアプリをインストールすることもできます。</a:t>
            </a:r>
            <a:endParaRPr lang="en-US" altLang="ja-JP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4A98CFB-17C8-4EE9-9158-2D2BA0C8F9D9}"/>
              </a:ext>
            </a:extLst>
          </p:cNvPr>
          <p:cNvGrpSpPr/>
          <p:nvPr/>
        </p:nvGrpSpPr>
        <p:grpSpPr>
          <a:xfrm>
            <a:off x="812801" y="2635541"/>
            <a:ext cx="4949829" cy="2893636"/>
            <a:chOff x="812801" y="2635541"/>
            <a:chExt cx="4949829" cy="2893636"/>
          </a:xfrm>
        </p:grpSpPr>
        <p:pic>
          <p:nvPicPr>
            <p:cNvPr id="10" name="図 9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B791B0DE-D674-4CBA-844E-059B6B3FB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1" y="2635541"/>
              <a:ext cx="2587134" cy="2893635"/>
            </a:xfrm>
            <a:prstGeom prst="rect">
              <a:avLst/>
            </a:prstGeom>
          </p:spPr>
        </p:pic>
        <p:pic>
          <p:nvPicPr>
            <p:cNvPr id="16" name="図 1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433B304-1998-4DA9-B749-369C06006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410" y="2635541"/>
              <a:ext cx="2337220" cy="2893636"/>
            </a:xfrm>
            <a:prstGeom prst="rect">
              <a:avLst/>
            </a:prstGeom>
          </p:spPr>
        </p:pic>
      </p:grpSp>
      <p:pic>
        <p:nvPicPr>
          <p:cNvPr id="27" name="図 26" descr="QR コード&#10;&#10;自動的に生成された説明">
            <a:extLst>
              <a:ext uri="{FF2B5EF4-FFF2-40B4-BE49-F238E27FC236}">
                <a16:creationId xmlns:a16="http://schemas.microsoft.com/office/drawing/2014/main" id="{0525E81F-1A22-4FAC-A19A-024A22E41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57" y="6299523"/>
            <a:ext cx="1291390" cy="1291390"/>
          </a:xfrm>
          <a:prstGeom prst="rect">
            <a:avLst/>
          </a:prstGeom>
        </p:spPr>
      </p:pic>
      <p:pic>
        <p:nvPicPr>
          <p:cNvPr id="35" name="図 34" descr="QR コード&#10;&#10;自動的に生成された説明">
            <a:extLst>
              <a:ext uri="{FF2B5EF4-FFF2-40B4-BE49-F238E27FC236}">
                <a16:creationId xmlns:a16="http://schemas.microsoft.com/office/drawing/2014/main" id="{2BD24F18-CB60-4E0A-AC42-6C7C581C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85" y="6346507"/>
            <a:ext cx="1179800" cy="12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07441"/>
            <a:ext cx="107949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000" u="none" spc="-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u="none" spc="2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altLang="ja-JP" sz="3200" u="none" spc="23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8408" y="272872"/>
            <a:ext cx="3966592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1" spc="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ログ</a:t>
            </a:r>
            <a:r>
              <a:rPr sz="2600" b="1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</a:t>
            </a:r>
            <a:r>
              <a:rPr sz="2600" b="1" spc="2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2600" b="1" spc="-1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方法</a:t>
            </a:r>
            <a:r>
              <a:rPr lang="ja-JP" altLang="en-US"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6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PC)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820" y="1364944"/>
            <a:ext cx="575500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915" indent="-196850">
              <a:lnSpc>
                <a:spcPct val="100000"/>
              </a:lnSpc>
              <a:spcBef>
                <a:spcPts val="105"/>
              </a:spcBef>
              <a:buFont typeface="Microsoft Sans Serif"/>
              <a:buAutoNum type="arabicPeriod"/>
              <a:tabLst>
                <a:tab pos="209550" algn="l"/>
              </a:tabLst>
            </a:pPr>
            <a:r>
              <a:rPr sz="1400" spc="4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</a:t>
            </a:r>
            <a:r>
              <a:rPr sz="14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記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URLをクリックしてブラ</a:t>
            </a:r>
            <a:r>
              <a:rPr sz="1400" spc="-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ウ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ザで開きます。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570">
              <a:lnSpc>
                <a:spcPct val="100000"/>
              </a:lnSpc>
              <a:spcBef>
                <a:spcPts val="15"/>
              </a:spcBef>
            </a:pPr>
            <a:r>
              <a:rPr sz="14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lang="ja-JP" altLang="en-US" sz="14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従業員</a:t>
            </a:r>
            <a:r>
              <a:rPr sz="1400" dirty="0" err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ログイ</a:t>
            </a:r>
            <a:r>
              <a:rPr sz="1400" spc="5" dirty="0" err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400" spc="-10" dirty="0" err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sz="1400" dirty="0" err="1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400" spc="-114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400" spc="3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3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https://expenses.jinjer.biz/staffs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915" indent="-196850">
              <a:lnSpc>
                <a:spcPct val="100000"/>
              </a:lnSpc>
              <a:spcBef>
                <a:spcPts val="1200"/>
              </a:spcBef>
              <a:buFont typeface="Microsoft Sans Serif"/>
              <a:buAutoNum type="arabicPeriod" startAt="2"/>
              <a:tabLst>
                <a:tab pos="209550" algn="l"/>
              </a:tabLst>
            </a:pPr>
            <a:r>
              <a:rPr sz="14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ログイ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400" spc="-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ペ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ージにて、メール</a:t>
            </a:r>
            <a:r>
              <a:rPr sz="1400" spc="-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記載されたアカウ</a:t>
            </a:r>
            <a:r>
              <a:rPr sz="1400" spc="-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ン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ト情報を入力し</a:t>
            </a:r>
            <a:r>
              <a:rPr sz="1400" spc="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sz="14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ログ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イン]</a:t>
            </a:r>
            <a:r>
              <a:rPr sz="1400" spc="-8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35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をク</a:t>
            </a:r>
            <a:r>
              <a:rPr sz="1400" dirty="0">
                <a:solidFill>
                  <a:srgbClr val="3E3E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リックします。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8FCD873-6F93-4F89-B243-2FA5D5F0EAD2}"/>
              </a:ext>
            </a:extLst>
          </p:cNvPr>
          <p:cNvGrpSpPr/>
          <p:nvPr/>
        </p:nvGrpSpPr>
        <p:grpSpPr>
          <a:xfrm>
            <a:off x="937994" y="2533615"/>
            <a:ext cx="3747770" cy="6810491"/>
            <a:chOff x="937994" y="2533615"/>
            <a:chExt cx="3747770" cy="6810491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E30DF88-FBB5-4E37-961F-D3D3C5017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43" t="4248" r="2725" b="10508"/>
            <a:stretch/>
          </p:blipFill>
          <p:spPr>
            <a:xfrm>
              <a:off x="1888641" y="4683673"/>
              <a:ext cx="2779216" cy="44248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object 5"/>
            <p:cNvSpPr txBox="1"/>
            <p:nvPr/>
          </p:nvSpPr>
          <p:spPr>
            <a:xfrm>
              <a:off x="2306382" y="9229806"/>
              <a:ext cx="1943735" cy="114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sz="900" dirty="0">
                  <a:solidFill>
                    <a:srgbClr val="7E7E7E"/>
                  </a:solidFill>
                  <a:latin typeface="MS Gothic"/>
                  <a:cs typeface="MS Gothic"/>
                </a:rPr>
                <a:t>※この画像はログインページ画面です</a:t>
              </a:r>
              <a:endParaRPr sz="900" dirty="0">
                <a:latin typeface="MS Gothic"/>
                <a:cs typeface="MS Gothic"/>
              </a:endParaRPr>
            </a:p>
          </p:txBody>
        </p:sp>
        <p:grpSp>
          <p:nvGrpSpPr>
            <p:cNvPr id="6" name="object 6"/>
            <p:cNvGrpSpPr/>
            <p:nvPr/>
          </p:nvGrpSpPr>
          <p:grpSpPr>
            <a:xfrm>
              <a:off x="937994" y="2533615"/>
              <a:ext cx="3747770" cy="1987550"/>
              <a:chOff x="937994" y="2533615"/>
              <a:chExt cx="3747770" cy="1987550"/>
            </a:xfrm>
          </p:grpSpPr>
          <p:pic>
            <p:nvPicPr>
              <p:cNvPr id="7" name="object 7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7994" y="2533615"/>
                <a:ext cx="3747443" cy="1987111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24128" y="2601467"/>
                <a:ext cx="3579876" cy="1856231"/>
              </a:xfrm>
              <a:prstGeom prst="rect">
                <a:avLst/>
              </a:prstGeom>
            </p:spPr>
          </p:pic>
        </p:grpSp>
        <p:sp>
          <p:nvSpPr>
            <p:cNvPr id="9" name="object 9"/>
            <p:cNvSpPr txBox="1"/>
            <p:nvPr/>
          </p:nvSpPr>
          <p:spPr>
            <a:xfrm>
              <a:off x="1728216" y="3863339"/>
              <a:ext cx="1148080" cy="192405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22860" rIns="0" bIns="0" rtlCol="0">
              <a:spAutoFit/>
            </a:bodyPr>
            <a:lstStyle/>
            <a:p>
              <a:pPr marL="90805">
                <a:lnSpc>
                  <a:spcPct val="100000"/>
                </a:lnSpc>
                <a:spcBef>
                  <a:spcPts val="180"/>
                </a:spcBef>
              </a:pPr>
              <a:r>
                <a:rPr sz="800" spc="-10" dirty="0">
                  <a:solidFill>
                    <a:srgbClr val="404040"/>
                  </a:solidFill>
                  <a:latin typeface="MS PGothic"/>
                  <a:cs typeface="MS PGothic"/>
                </a:rPr>
                <a:t>●●●●●</a:t>
              </a:r>
              <a:endParaRPr sz="800">
                <a:latin typeface="MS PGothic"/>
                <a:cs typeface="MS PGothic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824227" y="4055364"/>
              <a:ext cx="1198245" cy="137160"/>
            </a:xfrm>
            <a:custGeom>
              <a:avLst/>
              <a:gdLst/>
              <a:ahLst/>
              <a:cxnLst/>
              <a:rect l="l" t="t" r="r" b="b"/>
              <a:pathLst>
                <a:path w="1198245" h="137160">
                  <a:moveTo>
                    <a:pt x="119786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1197864" y="137160"/>
                  </a:lnTo>
                  <a:lnTo>
                    <a:pt x="1197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143000" y="4051807"/>
              <a:ext cx="1732914" cy="1466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775335">
                <a:lnSpc>
                  <a:spcPct val="100000"/>
                </a:lnSpc>
                <a:spcBef>
                  <a:spcPts val="90"/>
                </a:spcBef>
              </a:pPr>
              <a:r>
                <a:rPr sz="800" spc="-10" dirty="0">
                  <a:solidFill>
                    <a:srgbClr val="404040"/>
                  </a:solidFill>
                  <a:latin typeface="MS PGothic"/>
                  <a:cs typeface="MS PGothic"/>
                </a:rPr>
                <a:t>●●●●●</a:t>
              </a:r>
              <a:endParaRPr sz="800">
                <a:latin typeface="MS PGothic"/>
                <a:cs typeface="MS PGothic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113281" y="3833622"/>
              <a:ext cx="1792605" cy="626745"/>
            </a:xfrm>
            <a:custGeom>
              <a:avLst/>
              <a:gdLst/>
              <a:ahLst/>
              <a:cxnLst/>
              <a:rect l="l" t="t" r="r" b="b"/>
              <a:pathLst>
                <a:path w="1792605" h="626745">
                  <a:moveTo>
                    <a:pt x="0" y="626363"/>
                  </a:moveTo>
                  <a:lnTo>
                    <a:pt x="1792224" y="626363"/>
                  </a:lnTo>
                  <a:lnTo>
                    <a:pt x="1792224" y="0"/>
                  </a:lnTo>
                  <a:lnTo>
                    <a:pt x="0" y="0"/>
                  </a:lnTo>
                  <a:lnTo>
                    <a:pt x="0" y="626363"/>
                  </a:lnTo>
                  <a:close/>
                </a:path>
              </a:pathLst>
            </a:custGeom>
            <a:ln w="59436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5AD64306-E49A-4549-8FA8-26EBDAF3CB13}"/>
                </a:ext>
              </a:extLst>
            </p:cNvPr>
            <p:cNvGrpSpPr/>
            <p:nvPr/>
          </p:nvGrpSpPr>
          <p:grpSpPr>
            <a:xfrm>
              <a:off x="1996694" y="5448435"/>
              <a:ext cx="2620010" cy="2044064"/>
              <a:chOff x="2123694" y="5795010"/>
              <a:chExt cx="2620010" cy="2044064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2123694" y="5795010"/>
                <a:ext cx="2620010" cy="2044064"/>
              </a:xfrm>
              <a:custGeom>
                <a:avLst/>
                <a:gdLst/>
                <a:ahLst/>
                <a:cxnLst/>
                <a:rect l="l" t="t" r="r" b="b"/>
                <a:pathLst>
                  <a:path w="2620010" h="2044065">
                    <a:moveTo>
                      <a:pt x="0" y="2043683"/>
                    </a:moveTo>
                    <a:lnTo>
                      <a:pt x="2619756" y="2043683"/>
                    </a:lnTo>
                    <a:lnTo>
                      <a:pt x="2619756" y="0"/>
                    </a:lnTo>
                    <a:lnTo>
                      <a:pt x="0" y="0"/>
                    </a:lnTo>
                    <a:lnTo>
                      <a:pt x="0" y="2043683"/>
                    </a:lnTo>
                    <a:close/>
                  </a:path>
                </a:pathLst>
              </a:custGeom>
              <a:ln w="59436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7" name="object 17"/>
              <p:cNvSpPr txBox="1"/>
              <p:nvPr/>
            </p:nvSpPr>
            <p:spPr>
              <a:xfrm>
                <a:off x="2274570" y="6087617"/>
                <a:ext cx="2345690" cy="325120"/>
              </a:xfrm>
              <a:prstGeom prst="rect">
                <a:avLst/>
              </a:prstGeom>
              <a:ln w="13716">
                <a:solidFill>
                  <a:srgbClr val="FF0000"/>
                </a:solidFill>
              </a:ln>
            </p:spPr>
            <p:txBody>
              <a:bodyPr vert="horz" wrap="square" lIns="0" tIns="2159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70"/>
                  </a:spcBef>
                </a:pPr>
                <a:r>
                  <a:rPr sz="1800" b="1" spc="35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企業</a:t>
                </a:r>
                <a:r>
                  <a:rPr sz="1800" b="1" spc="-40" dirty="0">
                    <a:solidFill>
                      <a:srgbClr val="EC7C30"/>
                    </a:solidFill>
                    <a:latin typeface="Arial"/>
                    <a:cs typeface="Arial"/>
                  </a:rPr>
                  <a:t>ID</a:t>
                </a:r>
                <a:endParaRPr sz="1800">
                  <a:latin typeface="Arial"/>
                  <a:cs typeface="Arial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2274570" y="6704838"/>
                <a:ext cx="2345690" cy="325120"/>
              </a:xfrm>
              <a:prstGeom prst="rect">
                <a:avLst/>
              </a:prstGeom>
              <a:ln w="13716">
                <a:solidFill>
                  <a:srgbClr val="FF0000"/>
                </a:solidFill>
              </a:ln>
            </p:spPr>
            <p:txBody>
              <a:bodyPr vert="horz" wrap="square" lIns="0" tIns="22860" rIns="0" bIns="0" rtlCol="0">
                <a:spAutoFit/>
              </a:bodyPr>
              <a:lstStyle/>
              <a:p>
                <a:pPr marL="714375">
                  <a:lnSpc>
                    <a:spcPct val="100000"/>
                  </a:lnSpc>
                  <a:spcBef>
                    <a:spcPts val="180"/>
                  </a:spcBef>
                </a:pPr>
                <a:r>
                  <a:rPr sz="1800" b="1" spc="30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社</a:t>
                </a:r>
                <a:r>
                  <a:rPr sz="1800" b="1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員番号</a:t>
                </a:r>
                <a:endParaRPr sz="1800" dirty="0">
                  <a:latin typeface="Microsoft YaHei UI"/>
                  <a:cs typeface="Microsoft YaHei UI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2274570" y="7395209"/>
                <a:ext cx="2345690" cy="329565"/>
              </a:xfrm>
              <a:prstGeom prst="rect">
                <a:avLst/>
              </a:prstGeom>
              <a:ln w="13716">
                <a:solidFill>
                  <a:srgbClr val="FF0000"/>
                </a:solidFill>
              </a:ln>
            </p:spPr>
            <p:txBody>
              <a:bodyPr vert="horz" wrap="square" lIns="0" tIns="23495" rIns="0" bIns="0" rtlCol="0">
                <a:spAutoFit/>
              </a:bodyPr>
              <a:lstStyle/>
              <a:p>
                <a:pPr marL="595630">
                  <a:lnSpc>
                    <a:spcPct val="100000"/>
                  </a:lnSpc>
                  <a:spcBef>
                    <a:spcPts val="185"/>
                  </a:spcBef>
                </a:pPr>
                <a:r>
                  <a:rPr sz="1800" b="1" spc="30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パ</a:t>
                </a:r>
                <a:r>
                  <a:rPr sz="1800" b="1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スワ</a:t>
                </a:r>
                <a:r>
                  <a:rPr sz="1800" b="1" spc="25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ー</a:t>
                </a:r>
                <a:r>
                  <a:rPr sz="1800" b="1" dirty="0">
                    <a:solidFill>
                      <a:srgbClr val="EC7C30"/>
                    </a:solidFill>
                    <a:latin typeface="Microsoft YaHei UI"/>
                    <a:cs typeface="Microsoft YaHei UI"/>
                  </a:rPr>
                  <a:t>ド</a:t>
                </a:r>
                <a:endParaRPr sz="1800">
                  <a:latin typeface="Microsoft YaHei UI"/>
                  <a:cs typeface="Microsoft YaHei UI"/>
                </a:endParaRPr>
              </a:p>
            </p:txBody>
          </p:sp>
        </p:grpSp>
        <p:grpSp>
          <p:nvGrpSpPr>
            <p:cNvPr id="20" name="object 20"/>
            <p:cNvGrpSpPr/>
            <p:nvPr/>
          </p:nvGrpSpPr>
          <p:grpSpPr>
            <a:xfrm>
              <a:off x="1417319" y="4480559"/>
              <a:ext cx="3186685" cy="4124288"/>
              <a:chOff x="1417319" y="4480559"/>
              <a:chExt cx="3186685" cy="4124288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2027426" y="8106372"/>
                <a:ext cx="2576578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w="2464435" h="498475">
                    <a:moveTo>
                      <a:pt x="0" y="498348"/>
                    </a:moveTo>
                    <a:lnTo>
                      <a:pt x="2464308" y="498348"/>
                    </a:lnTo>
                    <a:lnTo>
                      <a:pt x="2464308" y="0"/>
                    </a:lnTo>
                    <a:lnTo>
                      <a:pt x="0" y="0"/>
                    </a:lnTo>
                    <a:lnTo>
                      <a:pt x="0" y="498348"/>
                    </a:lnTo>
                    <a:close/>
                  </a:path>
                </a:pathLst>
              </a:custGeom>
              <a:ln w="59436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1417319" y="4480559"/>
                <a:ext cx="600075" cy="2023745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2023745">
                    <a:moveTo>
                      <a:pt x="417068" y="1840864"/>
                    </a:moveTo>
                    <a:lnTo>
                      <a:pt x="417068" y="2023744"/>
                    </a:lnTo>
                    <a:lnTo>
                      <a:pt x="563372" y="1950592"/>
                    </a:lnTo>
                    <a:lnTo>
                      <a:pt x="435356" y="1950592"/>
                    </a:lnTo>
                    <a:lnTo>
                      <a:pt x="435356" y="1914016"/>
                    </a:lnTo>
                    <a:lnTo>
                      <a:pt x="563372" y="1914016"/>
                    </a:lnTo>
                    <a:lnTo>
                      <a:pt x="417068" y="1840864"/>
                    </a:lnTo>
                    <a:close/>
                  </a:path>
                  <a:path w="600075" h="2023745">
                    <a:moveTo>
                      <a:pt x="36576" y="0"/>
                    </a:moveTo>
                    <a:lnTo>
                      <a:pt x="0" y="0"/>
                    </a:lnTo>
                    <a:lnTo>
                      <a:pt x="0" y="1950592"/>
                    </a:lnTo>
                    <a:lnTo>
                      <a:pt x="417068" y="1950592"/>
                    </a:lnTo>
                    <a:lnTo>
                      <a:pt x="417068" y="1932304"/>
                    </a:lnTo>
                    <a:lnTo>
                      <a:pt x="36576" y="1932304"/>
                    </a:lnTo>
                    <a:lnTo>
                      <a:pt x="18288" y="1914016"/>
                    </a:lnTo>
                    <a:lnTo>
                      <a:pt x="36576" y="1914016"/>
                    </a:lnTo>
                    <a:lnTo>
                      <a:pt x="36576" y="0"/>
                    </a:lnTo>
                    <a:close/>
                  </a:path>
                  <a:path w="600075" h="2023745">
                    <a:moveTo>
                      <a:pt x="563372" y="1914016"/>
                    </a:moveTo>
                    <a:lnTo>
                      <a:pt x="435356" y="1914016"/>
                    </a:lnTo>
                    <a:lnTo>
                      <a:pt x="435356" y="1950592"/>
                    </a:lnTo>
                    <a:lnTo>
                      <a:pt x="563372" y="1950592"/>
                    </a:lnTo>
                    <a:lnTo>
                      <a:pt x="599948" y="1932304"/>
                    </a:lnTo>
                    <a:lnTo>
                      <a:pt x="563372" y="1914016"/>
                    </a:lnTo>
                    <a:close/>
                  </a:path>
                  <a:path w="600075" h="2023745">
                    <a:moveTo>
                      <a:pt x="36576" y="1914016"/>
                    </a:moveTo>
                    <a:lnTo>
                      <a:pt x="18288" y="1914016"/>
                    </a:lnTo>
                    <a:lnTo>
                      <a:pt x="36576" y="1932304"/>
                    </a:lnTo>
                    <a:lnTo>
                      <a:pt x="36576" y="1914016"/>
                    </a:lnTo>
                    <a:close/>
                  </a:path>
                  <a:path w="600075" h="2023745">
                    <a:moveTo>
                      <a:pt x="417068" y="1914016"/>
                    </a:moveTo>
                    <a:lnTo>
                      <a:pt x="36576" y="1914016"/>
                    </a:lnTo>
                    <a:lnTo>
                      <a:pt x="36576" y="1932304"/>
                    </a:lnTo>
                    <a:lnTo>
                      <a:pt x="417068" y="1932304"/>
                    </a:lnTo>
                    <a:lnTo>
                      <a:pt x="417068" y="1914016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©jinjer</a:t>
            </a:r>
            <a:r>
              <a:rPr spc="-75" dirty="0"/>
              <a:t> </a:t>
            </a:r>
            <a:r>
              <a:rPr dirty="0"/>
              <a:t>Co.,</a:t>
            </a:r>
            <a:r>
              <a:rPr spc="-65" dirty="0"/>
              <a:t> </a:t>
            </a:r>
            <a:r>
              <a:rPr dirty="0"/>
              <a:t>Ltd.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82841" y="9673201"/>
            <a:ext cx="160655" cy="1943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150" spc="20" dirty="0">
                <a:solidFill>
                  <a:srgbClr val="7E7E7E"/>
                </a:solidFill>
                <a:latin typeface="Microsoft Sans Serif"/>
                <a:cs typeface="Microsoft Sans Serif"/>
              </a:rPr>
              <a:t>7</a:t>
            </a:fld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FA0C760-6B7B-4E20-BB45-EFBA4AEC5D71}"/>
              </a:ext>
            </a:extLst>
          </p:cNvPr>
          <p:cNvSpPr txBox="1"/>
          <p:nvPr/>
        </p:nvSpPr>
        <p:spPr>
          <a:xfrm>
            <a:off x="1716024" y="4771382"/>
            <a:ext cx="3432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https://expenses.jinjer.biz/staffs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258764" y="82551"/>
            <a:ext cx="554037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dirty="0"/>
              <a:t>1</a:t>
            </a:r>
            <a:endParaRPr dirty="0"/>
          </a:p>
        </p:txBody>
      </p:sp>
      <p:sp>
        <p:nvSpPr>
          <p:cNvPr id="186" name="Google Shape;186;p4"/>
          <p:cNvSpPr txBox="1">
            <a:spLocks noGrp="1"/>
          </p:cNvSpPr>
          <p:nvPr>
            <p:ph type="body" idx="2"/>
          </p:nvPr>
        </p:nvSpPr>
        <p:spPr>
          <a:xfrm>
            <a:off x="794544" y="82551"/>
            <a:ext cx="45561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dirty="0"/>
              <a:t>3</a:t>
            </a:r>
            <a:endParaRPr dirty="0"/>
          </a:p>
        </p:txBody>
      </p:sp>
      <p:sp>
        <p:nvSpPr>
          <p:cNvPr id="187" name="Google Shape;187;p4"/>
          <p:cNvSpPr txBox="1">
            <a:spLocks noGrp="1"/>
          </p:cNvSpPr>
          <p:nvPr>
            <p:ph type="body" idx="3"/>
          </p:nvPr>
        </p:nvSpPr>
        <p:spPr>
          <a:xfrm>
            <a:off x="1671511" y="39815"/>
            <a:ext cx="5189537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spcBef>
                <a:spcPts val="0"/>
              </a:spcBef>
            </a:pPr>
            <a:r>
              <a:rPr lang="ja-JP" altLang="en-US" dirty="0"/>
              <a:t>ログイン方法</a:t>
            </a:r>
            <a:endParaRPr lang="en-US" altLang="ja-JP" dirty="0"/>
          </a:p>
          <a:p>
            <a:pPr marL="0" indent="0" rtl="0">
              <a:spcBef>
                <a:spcPts val="0"/>
              </a:spcBef>
            </a:pPr>
            <a:r>
              <a:rPr lang="ja-JP" altLang="en-US" dirty="0"/>
              <a:t>（スマートフォンアプリ）</a:t>
            </a:r>
            <a:endParaRPr dirty="0"/>
          </a:p>
        </p:txBody>
      </p:sp>
      <p:sp>
        <p:nvSpPr>
          <p:cNvPr id="203" name="Google Shape;203;p4"/>
          <p:cNvSpPr txBox="1">
            <a:spLocks noGrp="1"/>
          </p:cNvSpPr>
          <p:nvPr>
            <p:ph type="sldNum" idx="12"/>
          </p:nvPr>
        </p:nvSpPr>
        <p:spPr>
          <a:xfrm>
            <a:off x="5981699" y="9623423"/>
            <a:ext cx="709500" cy="2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altLang="ja-JP"/>
              <a:pPr>
                <a:buClr>
                  <a:srgbClr val="000000"/>
                </a:buClr>
              </a:pPr>
              <a:t>8</a:t>
            </a:fld>
            <a:endParaRPr/>
          </a:p>
        </p:txBody>
      </p:sp>
      <p:sp>
        <p:nvSpPr>
          <p:cNvPr id="14" name="Google Shape;188;p4">
            <a:extLst>
              <a:ext uri="{FF2B5EF4-FFF2-40B4-BE49-F238E27FC236}">
                <a16:creationId xmlns:a16="http://schemas.microsoft.com/office/drawing/2014/main" id="{8F63EBEC-184D-49DC-AC36-CBB6B13B5417}"/>
              </a:ext>
            </a:extLst>
          </p:cNvPr>
          <p:cNvSpPr txBox="1"/>
          <p:nvPr/>
        </p:nvSpPr>
        <p:spPr>
          <a:xfrm>
            <a:off x="240846" y="1606791"/>
            <a:ext cx="6638925" cy="8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3F3F3F"/>
              </a:buClr>
              <a:buSzPct val="100000"/>
            </a:pPr>
            <a:r>
              <a:rPr lang="en-US" altLang="ja-JP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ja-JP" altLang="en-US" dirty="0">
                <a:solidFill>
                  <a:srgbClr val="3F3F3F"/>
                </a:solidFill>
              </a:rPr>
              <a:t> </a:t>
            </a:r>
            <a:r>
              <a:rPr lang="en-US" altLang="ja-JP" dirty="0">
                <a:solidFill>
                  <a:srgbClr val="3F3F3F"/>
                </a:solidFill>
              </a:rPr>
              <a:t>PC</a:t>
            </a:r>
            <a:r>
              <a:rPr lang="ja-JP" altLang="en-US" dirty="0">
                <a:solidFill>
                  <a:srgbClr val="3F3F3F"/>
                </a:solidFill>
              </a:rPr>
              <a:t>ログイン画面と同様に、</a:t>
            </a:r>
            <a:br>
              <a:rPr lang="en-US" altLang="ja-JP" dirty="0">
                <a:solidFill>
                  <a:srgbClr val="3F3F3F"/>
                </a:solidFill>
              </a:rPr>
            </a:br>
            <a:r>
              <a:rPr lang="ja-JP" altLang="en-US" dirty="0">
                <a:solidFill>
                  <a:srgbClr val="3F3F3F"/>
                </a:solidFill>
              </a:rPr>
              <a:t>　</a:t>
            </a:r>
            <a:r>
              <a:rPr lang="ja-JP" altLang="en-US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アカウント情報を入力し、</a:t>
            </a:r>
            <a:r>
              <a:rPr lang="en-US" altLang="ja-JP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ja-JP" altLang="en-US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ログイン</a:t>
            </a:r>
            <a:r>
              <a:rPr lang="en-US" altLang="ja-JP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r>
              <a:rPr lang="ja-JP" altLang="en-US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をクリックします。</a:t>
            </a:r>
            <a:endParaRPr lang="en-US" altLang="ja-JP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6E2177E-5EA1-49AC-A869-C1E2CC40F4F2}"/>
              </a:ext>
            </a:extLst>
          </p:cNvPr>
          <p:cNvGrpSpPr/>
          <p:nvPr/>
        </p:nvGrpSpPr>
        <p:grpSpPr>
          <a:xfrm>
            <a:off x="1735981" y="2911805"/>
            <a:ext cx="2892780" cy="4558970"/>
            <a:chOff x="1735981" y="2911805"/>
            <a:chExt cx="2892780" cy="455897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DF57F62-1F76-4BB6-86E8-8363990419C0}"/>
                </a:ext>
              </a:extLst>
            </p:cNvPr>
            <p:cNvGrpSpPr/>
            <p:nvPr/>
          </p:nvGrpSpPr>
          <p:grpSpPr>
            <a:xfrm>
              <a:off x="1735981" y="2911805"/>
              <a:ext cx="2892780" cy="4558970"/>
              <a:chOff x="1735981" y="2911805"/>
              <a:chExt cx="2892780" cy="4558970"/>
            </a:xfrm>
          </p:grpSpPr>
          <p:pic>
            <p:nvPicPr>
              <p:cNvPr id="35" name="図 34">
                <a:extLst>
                  <a:ext uri="{FF2B5EF4-FFF2-40B4-BE49-F238E27FC236}">
                    <a16:creationId xmlns:a16="http://schemas.microsoft.com/office/drawing/2014/main" id="{BE67EC54-C37E-4528-BD21-C415A4945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88" t="819" r="3409" b="742"/>
              <a:stretch/>
            </p:blipFill>
            <p:spPr>
              <a:xfrm>
                <a:off x="1735981" y="2911805"/>
                <a:ext cx="2884570" cy="455897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6C75225B-00D6-489F-A451-60425A9C0977}"/>
                  </a:ext>
                </a:extLst>
              </p:cNvPr>
              <p:cNvSpPr/>
              <p:nvPr/>
            </p:nvSpPr>
            <p:spPr>
              <a:xfrm>
                <a:off x="1735981" y="3301246"/>
                <a:ext cx="2892780" cy="2480078"/>
              </a:xfrm>
              <a:prstGeom prst="rect">
                <a:avLst/>
              </a:prstGeom>
              <a:solidFill>
                <a:srgbClr val="EDEEF4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F0B25AA8-25B1-46DB-98B8-2B9ABAF57157}"/>
                </a:ext>
              </a:extLst>
            </p:cNvPr>
            <p:cNvGrpSpPr/>
            <p:nvPr/>
          </p:nvGrpSpPr>
          <p:grpSpPr>
            <a:xfrm>
              <a:off x="1816621" y="3699770"/>
              <a:ext cx="2723290" cy="2081554"/>
              <a:chOff x="5788651" y="3881828"/>
              <a:chExt cx="2723290" cy="2081554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8E691979-69F1-40E4-A8AE-F356E9EA52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866" t="12813" r="4765" b="39899"/>
              <a:stretch/>
            </p:blipFill>
            <p:spPr>
              <a:xfrm>
                <a:off x="5881655" y="3900203"/>
                <a:ext cx="2537283" cy="2063179"/>
              </a:xfrm>
              <a:prstGeom prst="rect">
                <a:avLst/>
              </a:prstGeom>
            </p:spPr>
          </p:pic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40B26522-3FBD-429B-BFDF-ED5A79D1DC91}"/>
                  </a:ext>
                </a:extLst>
              </p:cNvPr>
              <p:cNvSpPr/>
              <p:nvPr/>
            </p:nvSpPr>
            <p:spPr>
              <a:xfrm>
                <a:off x="5788651" y="3881828"/>
                <a:ext cx="2723290" cy="2063179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65C31D7C-C24D-4243-9F67-9B51F16E2079}"/>
                  </a:ext>
                </a:extLst>
              </p:cNvPr>
              <p:cNvSpPr/>
              <p:nvPr/>
            </p:nvSpPr>
            <p:spPr>
              <a:xfrm>
                <a:off x="5950965" y="4206722"/>
                <a:ext cx="1000535" cy="187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9950345F-9483-4C30-823F-70B5D2139B87}"/>
                  </a:ext>
                </a:extLst>
              </p:cNvPr>
              <p:cNvSpPr/>
              <p:nvPr/>
            </p:nvSpPr>
            <p:spPr>
              <a:xfrm>
                <a:off x="5950965" y="4946530"/>
                <a:ext cx="1000535" cy="187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Google Shape;193;p4">
                <a:extLst>
                  <a:ext uri="{FF2B5EF4-FFF2-40B4-BE49-F238E27FC236}">
                    <a16:creationId xmlns:a16="http://schemas.microsoft.com/office/drawing/2014/main" id="{CB1E92DE-1F65-49EF-A1F3-8C7519360BAC}"/>
                  </a:ext>
                </a:extLst>
              </p:cNvPr>
              <p:cNvSpPr/>
              <p:nvPr/>
            </p:nvSpPr>
            <p:spPr>
              <a:xfrm>
                <a:off x="5990178" y="4091572"/>
                <a:ext cx="2177391" cy="382951"/>
              </a:xfrm>
              <a:prstGeom prst="rect">
                <a:avLst/>
              </a:prstGeom>
              <a:noFill/>
              <a:ln w="12700" cap="flat" cmpd="sng">
                <a:solidFill>
                  <a:schemeClr val="accent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accent6"/>
                    </a:solidFill>
                    <a:latin typeface="+mn-ea"/>
                    <a:cs typeface="Arial"/>
                    <a:sym typeface="Arial"/>
                  </a:rPr>
                  <a:t>企業</a:t>
                </a:r>
                <a:r>
                  <a:rPr lang="en-US" altLang="ja-JP" b="1" dirty="0">
                    <a:solidFill>
                      <a:schemeClr val="accent6"/>
                    </a:solidFill>
                    <a:latin typeface="+mn-ea"/>
                    <a:cs typeface="Arial"/>
                    <a:sym typeface="Arial"/>
                  </a:rPr>
                  <a:t>ID</a:t>
                </a:r>
                <a:endParaRPr b="1" dirty="0">
                  <a:solidFill>
                    <a:schemeClr val="accent6"/>
                  </a:solidFill>
                  <a:latin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94;p4">
                <a:extLst>
                  <a:ext uri="{FF2B5EF4-FFF2-40B4-BE49-F238E27FC236}">
                    <a16:creationId xmlns:a16="http://schemas.microsoft.com/office/drawing/2014/main" id="{27A9CFC2-AF57-4CDB-8EF6-06C0D0DF47A8}"/>
                  </a:ext>
                </a:extLst>
              </p:cNvPr>
              <p:cNvSpPr/>
              <p:nvPr/>
            </p:nvSpPr>
            <p:spPr>
              <a:xfrm>
                <a:off x="5957291" y="4816080"/>
                <a:ext cx="2177390" cy="382948"/>
              </a:xfrm>
              <a:prstGeom prst="rect">
                <a:avLst/>
              </a:prstGeom>
              <a:noFill/>
              <a:ln w="12700" cap="flat" cmpd="sng">
                <a:solidFill>
                  <a:schemeClr val="accent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accent6"/>
                    </a:solidFill>
                    <a:latin typeface="+mn-ea"/>
                    <a:cs typeface="Arial"/>
                    <a:sym typeface="Arial"/>
                  </a:rPr>
                  <a:t>社員番号</a:t>
                </a:r>
                <a:endParaRPr dirty="0">
                  <a:solidFill>
                    <a:schemeClr val="accent6"/>
                  </a:solidFill>
                  <a:latin typeface="+mn-ea"/>
                </a:endParaRPr>
              </a:p>
            </p:txBody>
          </p:sp>
          <p:sp>
            <p:nvSpPr>
              <p:cNvPr id="34" name="Google Shape;195;p4">
                <a:extLst>
                  <a:ext uri="{FF2B5EF4-FFF2-40B4-BE49-F238E27FC236}">
                    <a16:creationId xmlns:a16="http://schemas.microsoft.com/office/drawing/2014/main" id="{9B8AD937-23E6-496D-BC88-822DF675EED6}"/>
                  </a:ext>
                </a:extLst>
              </p:cNvPr>
              <p:cNvSpPr/>
              <p:nvPr/>
            </p:nvSpPr>
            <p:spPr>
              <a:xfrm>
                <a:off x="5999629" y="5548499"/>
                <a:ext cx="2177390" cy="382948"/>
              </a:xfrm>
              <a:prstGeom prst="rect">
                <a:avLst/>
              </a:prstGeom>
              <a:noFill/>
              <a:ln w="12700" cap="flat" cmpd="sng">
                <a:solidFill>
                  <a:schemeClr val="accent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ja-JP" altLang="en-US" b="1" dirty="0">
                    <a:solidFill>
                      <a:schemeClr val="accent6"/>
                    </a:solidFill>
                    <a:latin typeface="+mn-ea"/>
                    <a:cs typeface="Arial"/>
                    <a:sym typeface="Arial"/>
                  </a:rPr>
                  <a:t>パスワード</a:t>
                </a:r>
                <a:endParaRPr dirty="0">
                  <a:solidFill>
                    <a:schemeClr val="accent6"/>
                  </a:solidFill>
                  <a:latin typeface="+mn-ea"/>
                </a:endParaRPr>
              </a:p>
            </p:txBody>
          </p:sp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8A7D49C-28D0-46C4-BE41-924CA625E225}"/>
                </a:ext>
              </a:extLst>
            </p:cNvPr>
            <p:cNvSpPr/>
            <p:nvPr/>
          </p:nvSpPr>
          <p:spPr>
            <a:xfrm>
              <a:off x="1805314" y="6665266"/>
              <a:ext cx="2815237" cy="500709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868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258764" y="82551"/>
            <a:ext cx="554037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ja-JP"/>
              <a:t>1</a:t>
            </a: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2"/>
          </p:nvPr>
        </p:nvSpPr>
        <p:spPr>
          <a:xfrm>
            <a:off x="794544" y="82551"/>
            <a:ext cx="45561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000" anchor="b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dirty="0"/>
              <a:t>4</a:t>
            </a:r>
            <a:endParaRPr dirty="0"/>
          </a:p>
        </p:txBody>
      </p:sp>
      <p:sp>
        <p:nvSpPr>
          <p:cNvPr id="212" name="Google Shape;212;p5"/>
          <p:cNvSpPr txBox="1">
            <a:spLocks noGrp="1"/>
          </p:cNvSpPr>
          <p:nvPr>
            <p:ph type="body" idx="3"/>
          </p:nvPr>
        </p:nvSpPr>
        <p:spPr>
          <a:xfrm>
            <a:off x="1668463" y="288927"/>
            <a:ext cx="4876800" cy="4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rtl="0">
              <a:spcBef>
                <a:spcPts val="0"/>
              </a:spcBef>
            </a:pPr>
            <a:r>
              <a:rPr lang="ja-JP"/>
              <a:t>パスワードを変更する場合</a:t>
            </a:r>
            <a:endParaRPr/>
          </a:p>
        </p:txBody>
      </p:sp>
      <p:sp>
        <p:nvSpPr>
          <p:cNvPr id="213" name="Google Shape;213;p5"/>
          <p:cNvSpPr txBox="1">
            <a:spLocks noGrp="1"/>
          </p:cNvSpPr>
          <p:nvPr>
            <p:ph type="body" idx="4"/>
          </p:nvPr>
        </p:nvSpPr>
        <p:spPr>
          <a:xfrm>
            <a:off x="374745" y="984817"/>
            <a:ext cx="6170518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rtl="0">
              <a:spcBef>
                <a:spcPts val="0"/>
              </a:spcBef>
            </a:pPr>
            <a:r>
              <a:rPr lang="en-US" altLang="ja-JP" sz="1400" dirty="0"/>
              <a:t>1. </a:t>
            </a:r>
            <a:r>
              <a:rPr lang="ja-JP" altLang="en-US" sz="1400" dirty="0"/>
              <a:t>ログインページを開き、</a:t>
            </a:r>
            <a:br>
              <a:rPr lang="en-US" altLang="ja-JP" sz="1400" dirty="0"/>
            </a:br>
            <a:r>
              <a:rPr lang="ja-JP" altLang="en-US" sz="1400" dirty="0"/>
              <a:t>　</a:t>
            </a:r>
            <a:r>
              <a:rPr lang="en-US" altLang="ja-JP" sz="1400" dirty="0"/>
              <a:t>[</a:t>
            </a:r>
            <a:r>
              <a:rPr lang="ja-JP" altLang="en-US" sz="1400" dirty="0"/>
              <a:t>パスワードを忘れた方はこちら</a:t>
            </a:r>
            <a:r>
              <a:rPr lang="en-US" altLang="ja-JP" sz="1400" dirty="0"/>
              <a:t>] </a:t>
            </a:r>
            <a:r>
              <a:rPr lang="ja-JP" altLang="en-US" sz="1400" dirty="0"/>
              <a:t>をクリックします。</a:t>
            </a:r>
            <a:endParaRPr sz="1400" dirty="0"/>
          </a:p>
          <a:p>
            <a:pPr marL="0" indent="0" rtl="0"/>
            <a:r>
              <a:rPr lang="en-US" altLang="ja-JP" sz="1400" dirty="0"/>
              <a:t>2. </a:t>
            </a:r>
            <a:r>
              <a:rPr lang="ja-JP" altLang="en-US" sz="1400" dirty="0"/>
              <a:t>企業</a:t>
            </a:r>
            <a:r>
              <a:rPr lang="en-US" altLang="ja-JP" sz="1400" dirty="0"/>
              <a:t>ID</a:t>
            </a:r>
            <a:r>
              <a:rPr lang="ja-JP" altLang="en-US" sz="1400" dirty="0"/>
              <a:t>、社用メールアドレス、社員番号を入力します。</a:t>
            </a:r>
            <a:endParaRPr sz="1400" dirty="0"/>
          </a:p>
          <a:p>
            <a:pPr marL="0" indent="0" rtl="0"/>
            <a:r>
              <a:rPr lang="en-US" altLang="ja-JP" sz="1400" dirty="0"/>
              <a:t>3. [</a:t>
            </a:r>
            <a:r>
              <a:rPr lang="ja-JP" altLang="en-US" sz="1400" dirty="0"/>
              <a:t>送信</a:t>
            </a:r>
            <a:r>
              <a:rPr lang="en-US" altLang="ja-JP" sz="1400" dirty="0"/>
              <a:t>] </a:t>
            </a:r>
            <a:r>
              <a:rPr lang="ja-JP" altLang="en-US" sz="1400" dirty="0"/>
              <a:t>をクリックします。</a:t>
            </a:r>
            <a:endParaRPr sz="1400" dirty="0"/>
          </a:p>
        </p:txBody>
      </p:sp>
      <p:sp>
        <p:nvSpPr>
          <p:cNvPr id="224" name="Google Shape;224;p5"/>
          <p:cNvSpPr txBox="1">
            <a:spLocks noGrp="1"/>
          </p:cNvSpPr>
          <p:nvPr>
            <p:ph type="sldNum" idx="12"/>
          </p:nvPr>
        </p:nvSpPr>
        <p:spPr>
          <a:xfrm>
            <a:off x="5981699" y="9623423"/>
            <a:ext cx="709500" cy="28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altLang="ja-JP"/>
              <a:pPr>
                <a:buClr>
                  <a:srgbClr val="000000"/>
                </a:buClr>
              </a:pPr>
              <a:t>9</a:t>
            </a:fld>
            <a:endParaRPr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F4BB9E1-27E0-4A29-B1E2-D144269BFD40}"/>
              </a:ext>
            </a:extLst>
          </p:cNvPr>
          <p:cNvGrpSpPr/>
          <p:nvPr/>
        </p:nvGrpSpPr>
        <p:grpSpPr>
          <a:xfrm>
            <a:off x="272790" y="3051175"/>
            <a:ext cx="6312420" cy="5142496"/>
            <a:chOff x="80644" y="3161162"/>
            <a:chExt cx="6616819" cy="5074922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0B0D225-0722-4172-B261-E4C4F8480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860" t="58485" r="41559" b="9697"/>
            <a:stretch/>
          </p:blipFill>
          <p:spPr>
            <a:xfrm>
              <a:off x="3387019" y="3161162"/>
              <a:ext cx="3310444" cy="4965666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F07DBDB9-5B08-4627-B1A2-82DACF2E3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182" t="58788" r="41236" b="7576"/>
            <a:stretch/>
          </p:blipFill>
          <p:spPr>
            <a:xfrm>
              <a:off x="80644" y="3161162"/>
              <a:ext cx="3200400" cy="5074922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1" name="Google Shape;218;p5">
              <a:extLst>
                <a:ext uri="{FF2B5EF4-FFF2-40B4-BE49-F238E27FC236}">
                  <a16:creationId xmlns:a16="http://schemas.microsoft.com/office/drawing/2014/main" id="{7E0E628F-A9F8-4E5A-886B-94FDD993FD28}"/>
                </a:ext>
              </a:extLst>
            </p:cNvPr>
            <p:cNvGrpSpPr/>
            <p:nvPr/>
          </p:nvGrpSpPr>
          <p:grpSpPr>
            <a:xfrm>
              <a:off x="3314807" y="4803775"/>
              <a:ext cx="3126009" cy="2928069"/>
              <a:chOff x="3472911" y="3602271"/>
              <a:chExt cx="3126009" cy="2928069"/>
            </a:xfrm>
          </p:grpSpPr>
          <p:grpSp>
            <p:nvGrpSpPr>
              <p:cNvPr id="25" name="Google Shape;219;p5">
                <a:extLst>
                  <a:ext uri="{FF2B5EF4-FFF2-40B4-BE49-F238E27FC236}">
                    <a16:creationId xmlns:a16="http://schemas.microsoft.com/office/drawing/2014/main" id="{792EBF70-E6AF-40C6-9D5C-542B2038978E}"/>
                  </a:ext>
                </a:extLst>
              </p:cNvPr>
              <p:cNvGrpSpPr/>
              <p:nvPr/>
            </p:nvGrpSpPr>
            <p:grpSpPr>
              <a:xfrm>
                <a:off x="3911089" y="4061460"/>
                <a:ext cx="2687831" cy="2468880"/>
                <a:chOff x="3949189" y="4061460"/>
                <a:chExt cx="2687831" cy="2468880"/>
              </a:xfrm>
            </p:grpSpPr>
            <p:sp>
              <p:nvSpPr>
                <p:cNvPr id="28" name="Google Shape;220;p5">
                  <a:extLst>
                    <a:ext uri="{FF2B5EF4-FFF2-40B4-BE49-F238E27FC236}">
                      <a16:creationId xmlns:a16="http://schemas.microsoft.com/office/drawing/2014/main" id="{0A340529-8A88-439B-BCFA-5B35F3241B1F}"/>
                    </a:ext>
                  </a:extLst>
                </p:cNvPr>
                <p:cNvSpPr/>
                <p:nvPr/>
              </p:nvSpPr>
              <p:spPr>
                <a:xfrm>
                  <a:off x="3949189" y="4061460"/>
                  <a:ext cx="2687831" cy="1956978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21;p5">
                  <a:extLst>
                    <a:ext uri="{FF2B5EF4-FFF2-40B4-BE49-F238E27FC236}">
                      <a16:creationId xmlns:a16="http://schemas.microsoft.com/office/drawing/2014/main" id="{BFAE95A7-DA9B-4B3A-AE86-DF26829AF0AA}"/>
                    </a:ext>
                  </a:extLst>
                </p:cNvPr>
                <p:cNvSpPr/>
                <p:nvPr/>
              </p:nvSpPr>
              <p:spPr>
                <a:xfrm>
                  <a:off x="3961053" y="6178137"/>
                  <a:ext cx="2622310" cy="352203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accent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" name="Google Shape;222;p5">
                <a:extLst>
                  <a:ext uri="{FF2B5EF4-FFF2-40B4-BE49-F238E27FC236}">
                    <a16:creationId xmlns:a16="http://schemas.microsoft.com/office/drawing/2014/main" id="{44A2DDD0-611F-445C-B81E-2C2C87DBBFC5}"/>
                  </a:ext>
                </a:extLst>
              </p:cNvPr>
              <p:cNvSpPr/>
              <p:nvPr/>
            </p:nvSpPr>
            <p:spPr>
              <a:xfrm>
                <a:off x="3516794" y="3602271"/>
                <a:ext cx="450042" cy="490351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altLang="ja-JP" sz="2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2</a:t>
                </a: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" name="Google Shape;223;p5">
                <a:extLst>
                  <a:ext uri="{FF2B5EF4-FFF2-40B4-BE49-F238E27FC236}">
                    <a16:creationId xmlns:a16="http://schemas.microsoft.com/office/drawing/2014/main" id="{B7CC31F9-70B0-487A-80F4-9246375A1FD6}"/>
                  </a:ext>
                </a:extLst>
              </p:cNvPr>
              <p:cNvSpPr/>
              <p:nvPr/>
            </p:nvSpPr>
            <p:spPr>
              <a:xfrm>
                <a:off x="3472911" y="6018438"/>
                <a:ext cx="450042" cy="490351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altLang="ja-JP" sz="24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3</a:t>
                </a:r>
                <a:endParaRPr sz="24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2" name="Google Shape;215;p5">
              <a:extLst>
                <a:ext uri="{FF2B5EF4-FFF2-40B4-BE49-F238E27FC236}">
                  <a16:creationId xmlns:a16="http://schemas.microsoft.com/office/drawing/2014/main" id="{246F53BE-128D-4F47-A009-9FBA09DC218F}"/>
                </a:ext>
              </a:extLst>
            </p:cNvPr>
            <p:cNvGrpSpPr/>
            <p:nvPr/>
          </p:nvGrpSpPr>
          <p:grpSpPr>
            <a:xfrm>
              <a:off x="304540" y="6947983"/>
              <a:ext cx="2743460" cy="675192"/>
              <a:chOff x="742522" y="5725212"/>
              <a:chExt cx="2505615" cy="618438"/>
            </a:xfrm>
          </p:grpSpPr>
          <p:sp>
            <p:nvSpPr>
              <p:cNvPr id="23" name="Google Shape;216;p5">
                <a:extLst>
                  <a:ext uri="{FF2B5EF4-FFF2-40B4-BE49-F238E27FC236}">
                    <a16:creationId xmlns:a16="http://schemas.microsoft.com/office/drawing/2014/main" id="{50E234AB-EA7B-4FB4-A887-1157EEB00DF1}"/>
                  </a:ext>
                </a:extLst>
              </p:cNvPr>
              <p:cNvSpPr/>
              <p:nvPr/>
            </p:nvSpPr>
            <p:spPr>
              <a:xfrm>
                <a:off x="1092139" y="6054724"/>
                <a:ext cx="2155998" cy="288926"/>
              </a:xfrm>
              <a:prstGeom prst="rect">
                <a:avLst/>
              </a:prstGeom>
              <a:noFill/>
              <a:ln w="381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17;p5">
                <a:extLst>
                  <a:ext uri="{FF2B5EF4-FFF2-40B4-BE49-F238E27FC236}">
                    <a16:creationId xmlns:a16="http://schemas.microsoft.com/office/drawing/2014/main" id="{491DE01D-A109-4DA0-AFA4-6077F10CF2C0}"/>
                  </a:ext>
                </a:extLst>
              </p:cNvPr>
              <p:cNvSpPr/>
              <p:nvPr/>
            </p:nvSpPr>
            <p:spPr>
              <a:xfrm>
                <a:off x="742522" y="5725212"/>
                <a:ext cx="450042" cy="415500"/>
              </a:xfrm>
              <a:prstGeom prst="rect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altLang="ja-JP" sz="2400" dirty="0"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1</a:t>
                </a:r>
                <a:endParaRPr sz="2400" dirty="0"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4288</TotalTime>
  <Words>1319</Words>
  <Application>Microsoft Office PowerPoint</Application>
  <PresentationFormat>ユーザー設定</PresentationFormat>
  <Paragraphs>247</Paragraphs>
  <Slides>23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36" baseType="lpstr">
      <vt:lpstr>Malgun Gothic</vt:lpstr>
      <vt:lpstr>Microsoft YaHei UI</vt:lpstr>
      <vt:lpstr>ＭＳ Ｐゴシック</vt:lpstr>
      <vt:lpstr>ＭＳ Ｐゴシック</vt:lpstr>
      <vt:lpstr>MS Gothic</vt:lpstr>
      <vt:lpstr>游ゴシック</vt:lpstr>
      <vt:lpstr>游ゴシック</vt:lpstr>
      <vt:lpstr>Arial</vt:lpstr>
      <vt:lpstr>Calibri</vt:lpstr>
      <vt:lpstr>Microsoft Sans Serif</vt:lpstr>
      <vt:lpstr>Quattrocento Sans</vt:lpstr>
      <vt:lpstr>Times New Roman</vt:lpstr>
      <vt:lpstr>Office Theme</vt:lpstr>
      <vt:lpstr>PowerPoint プレゼンテーション</vt:lpstr>
      <vt:lpstr>PowerPoint プレゼンテーション</vt:lpstr>
      <vt:lpstr>  従業員用操作マニュアル目次 </vt:lpstr>
      <vt:lpstr>はじめに</vt:lpstr>
      <vt:lpstr>ジンジャーの推奨環境</vt:lpstr>
      <vt:lpstr>PowerPoint プレゼンテーション</vt:lpstr>
      <vt:lpstr>1 -3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2 -1</vt:lpstr>
      <vt:lpstr>2 -1</vt:lpstr>
      <vt:lpstr>2 -2</vt:lpstr>
      <vt:lpstr>PowerPoint プレゼンテーション</vt:lpstr>
      <vt:lpstr>3 -1</vt:lpstr>
      <vt:lpstr>3 -1</vt:lpstr>
      <vt:lpstr>3 -1</vt:lpstr>
      <vt:lpstr>3 -1</vt:lpstr>
      <vt:lpstr>3 -2</vt:lpstr>
      <vt:lpstr>3 -2</vt:lpstr>
      <vt:lpstr>3 -2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ジンジャーサポート</dc:creator>
  <cp:lastModifiedBy>ジンジャーサポート</cp:lastModifiedBy>
  <cp:revision>18</cp:revision>
  <dcterms:created xsi:type="dcterms:W3CDTF">2022-11-01T01:39:29Z</dcterms:created>
  <dcterms:modified xsi:type="dcterms:W3CDTF">2022-12-02T07:11:25Z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2022-11-01T00:00:00Z</vt:filetime>
  </property>
</Properties>
</file>